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86" r:id="rId3"/>
    <p:sldId id="352" r:id="rId4"/>
    <p:sldId id="381" r:id="rId6"/>
    <p:sldId id="380" r:id="rId7"/>
    <p:sldId id="394" r:id="rId8"/>
    <p:sldId id="382" r:id="rId9"/>
    <p:sldId id="384" r:id="rId10"/>
    <p:sldId id="395" r:id="rId11"/>
    <p:sldId id="385" r:id="rId12"/>
    <p:sldId id="396" r:id="rId13"/>
    <p:sldId id="397" r:id="rId14"/>
    <p:sldId id="422" r:id="rId15"/>
    <p:sldId id="404" r:id="rId16"/>
    <p:sldId id="398" r:id="rId17"/>
    <p:sldId id="406" r:id="rId18"/>
    <p:sldId id="405" r:id="rId19"/>
    <p:sldId id="408" r:id="rId20"/>
    <p:sldId id="409" r:id="rId21"/>
    <p:sldId id="410" r:id="rId22"/>
    <p:sldId id="411" r:id="rId23"/>
    <p:sldId id="407" r:id="rId24"/>
    <p:sldId id="413" r:id="rId25"/>
    <p:sldId id="412" r:id="rId26"/>
    <p:sldId id="415" r:id="rId27"/>
    <p:sldId id="416" r:id="rId28"/>
    <p:sldId id="417" r:id="rId29"/>
    <p:sldId id="418" r:id="rId30"/>
    <p:sldId id="419" r:id="rId31"/>
    <p:sldId id="414" r:id="rId32"/>
    <p:sldId id="423" r:id="rId33"/>
    <p:sldId id="424" r:id="rId34"/>
    <p:sldId id="425" r:id="rId35"/>
    <p:sldId id="426" r:id="rId36"/>
    <p:sldId id="427" r:id="rId37"/>
    <p:sldId id="433" r:id="rId38"/>
    <p:sldId id="432" r:id="rId39"/>
    <p:sldId id="436" r:id="rId40"/>
    <p:sldId id="435" r:id="rId41"/>
    <p:sldId id="437" r:id="rId42"/>
    <p:sldId id="434" r:id="rId43"/>
    <p:sldId id="438" r:id="rId44"/>
    <p:sldId id="431" r:id="rId45"/>
    <p:sldId id="439" r:id="rId46"/>
    <p:sldId id="440" r:id="rId47"/>
    <p:sldId id="428" r:id="rId48"/>
    <p:sldId id="351" r:id="rId49"/>
  </p:sldIdLst>
  <p:sldSz cx="12192000" cy="6858000"/>
  <p:notesSz cx="7103745" cy="10234295"/>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u Irving" initials="o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914"/>
    <a:srgbClr val="D6EFE3"/>
    <a:srgbClr val="0B0B14"/>
    <a:srgbClr val="131313"/>
    <a:srgbClr val="F3F9FD"/>
    <a:srgbClr val="EFFEF1"/>
    <a:srgbClr val="00D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9367" autoAdjust="0"/>
  </p:normalViewPr>
  <p:slideViewPr>
    <p:cSldViewPr snapToGrid="0">
      <p:cViewPr varScale="1">
        <p:scale>
          <a:sx n="69" d="100"/>
          <a:sy n="69" d="100"/>
        </p:scale>
        <p:origin x="6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gs" Target="tags/tag134.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ags" Target="../tags/tag93.xml"/><Relationship Id="rId5" Type="http://schemas.openxmlformats.org/officeDocument/2006/relationships/image" Target="../media/image18.png"/><Relationship Id="rId4" Type="http://schemas.openxmlformats.org/officeDocument/2006/relationships/tags" Target="../tags/tag92.xml"/><Relationship Id="rId3" Type="http://schemas.openxmlformats.org/officeDocument/2006/relationships/image" Target="../media/image17.png"/><Relationship Id="rId2" Type="http://schemas.openxmlformats.org/officeDocument/2006/relationships/tags" Target="../tags/tag9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tags" Target="../tags/tag94.xml"/><Relationship Id="rId2" Type="http://schemas.openxmlformats.org/officeDocument/2006/relationships/image" Target="../media/image19.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95.xml"/><Relationship Id="rId2" Type="http://schemas.openxmlformats.org/officeDocument/2006/relationships/image" Target="../media/image20.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96.xml"/><Relationship Id="rId2" Type="http://schemas.openxmlformats.org/officeDocument/2006/relationships/image" Target="../media/image21.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97.xml"/><Relationship Id="rId2" Type="http://schemas.openxmlformats.org/officeDocument/2006/relationships/image" Target="../media/image22.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98.xml"/><Relationship Id="rId10" Type="http://schemas.openxmlformats.org/officeDocument/2006/relationships/notesSlide" Target="../notesSlides/notesSlide14.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tags" Target="../tags/tag103.xml"/><Relationship Id="rId3" Type="http://schemas.openxmlformats.org/officeDocument/2006/relationships/image" Target="../media/image26.png"/><Relationship Id="rId2" Type="http://schemas.openxmlformats.org/officeDocument/2006/relationships/tags" Target="../tags/tag10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10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tags" Target="../tags/tag105.xml"/><Relationship Id="rId2" Type="http://schemas.openxmlformats.org/officeDocument/2006/relationships/image" Target="../media/image29.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tags" Target="../tags/tag107.xml"/><Relationship Id="rId4" Type="http://schemas.openxmlformats.org/officeDocument/2006/relationships/image" Target="../media/image31.png"/><Relationship Id="rId3" Type="http://schemas.openxmlformats.org/officeDocument/2006/relationships/tags" Target="../tags/tag106.xml"/><Relationship Id="rId2" Type="http://schemas.openxmlformats.org/officeDocument/2006/relationships/image" Target="../media/image30.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8" Type="http://schemas.openxmlformats.org/officeDocument/2006/relationships/notesSlide" Target="../notesSlides/notesSlide1.xml"/><Relationship Id="rId77" Type="http://schemas.openxmlformats.org/officeDocument/2006/relationships/slideLayout" Target="../slideLayouts/slideLayout7.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108.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tags" Target="../tags/tag109.xml"/><Relationship Id="rId2" Type="http://schemas.openxmlformats.org/officeDocument/2006/relationships/image" Target="../media/image32.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10.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tags" Target="../tags/tag111.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tags" Target="../tags/tag11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tags" Target="../tags/tag113.xml"/><Relationship Id="rId2" Type="http://schemas.openxmlformats.org/officeDocument/2006/relationships/image" Target="../media/image37.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tags" Target="../tags/tag114.xml"/><Relationship Id="rId2" Type="http://schemas.openxmlformats.org/officeDocument/2006/relationships/image" Target="../media/image38.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tags" Target="../tags/tag115.xml"/><Relationship Id="rId2" Type="http://schemas.openxmlformats.org/officeDocument/2006/relationships/image" Target="../media/image39.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tags" Target="../tags/tag116.xml"/><Relationship Id="rId2" Type="http://schemas.openxmlformats.org/officeDocument/2006/relationships/image" Target="../media/image40.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tags" Target="../tags/tag117.xml"/><Relationship Id="rId2" Type="http://schemas.openxmlformats.org/officeDocument/2006/relationships/image" Target="../media/image41.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7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76.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tags" Target="../tags/tag118.xml"/><Relationship Id="rId2" Type="http://schemas.openxmlformats.org/officeDocument/2006/relationships/image" Target="../media/image42.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tags" Target="../tags/tag119.xml"/><Relationship Id="rId2" Type="http://schemas.openxmlformats.org/officeDocument/2006/relationships/image" Target="../media/image43.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tags" Target="../tags/tag120.xml"/><Relationship Id="rId2" Type="http://schemas.openxmlformats.org/officeDocument/2006/relationships/image" Target="../media/image44.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tags" Target="../tags/tag121.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tags" Target="../tags/tag122.xml"/><Relationship Id="rId2" Type="http://schemas.openxmlformats.org/officeDocument/2006/relationships/image" Target="../media/image46.pn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tags" Target="../tags/tag123.xml"/><Relationship Id="rId2" Type="http://schemas.openxmlformats.org/officeDocument/2006/relationships/image" Target="../media/image47.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tags" Target="../tags/tag124.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7.xml"/><Relationship Id="rId5" Type="http://schemas.openxmlformats.org/officeDocument/2006/relationships/tags" Target="../tags/tag126.xml"/><Relationship Id="rId4" Type="http://schemas.openxmlformats.org/officeDocument/2006/relationships/image" Target="../media/image50.png"/><Relationship Id="rId3" Type="http://schemas.openxmlformats.org/officeDocument/2006/relationships/tags" Target="../tags/tag125.xml"/><Relationship Id="rId2" Type="http://schemas.openxmlformats.org/officeDocument/2006/relationships/image" Target="../media/image49.png"/><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tags" Target="../tags/tag127.xml"/><Relationship Id="rId2" Type="http://schemas.openxmlformats.org/officeDocument/2006/relationships/image" Target="../media/image51.pn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tags" Target="../tags/tag128.xml"/><Relationship Id="rId2" Type="http://schemas.openxmlformats.org/officeDocument/2006/relationships/image" Target="../media/image52.jpe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79.xml"/><Relationship Id="rId3" Type="http://schemas.openxmlformats.org/officeDocument/2006/relationships/image" Target="../media/image6.png"/><Relationship Id="rId2" Type="http://schemas.openxmlformats.org/officeDocument/2006/relationships/tags" Target="../tags/tag78.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7.xml"/><Relationship Id="rId3" Type="http://schemas.openxmlformats.org/officeDocument/2006/relationships/tags" Target="../tags/tag129.xml"/><Relationship Id="rId2" Type="http://schemas.openxmlformats.org/officeDocument/2006/relationships/image" Target="../media/image53.png"/><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tags" Target="../tags/tag130.xml"/><Relationship Id="rId2" Type="http://schemas.openxmlformats.org/officeDocument/2006/relationships/image" Target="../media/image54.jpeg"/><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tags" Target="../tags/tag131.xml"/><Relationship Id="rId2" Type="http://schemas.openxmlformats.org/officeDocument/2006/relationships/image" Target="../media/image55.png"/><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7.xml"/><Relationship Id="rId3" Type="http://schemas.openxmlformats.org/officeDocument/2006/relationships/image" Target="../media/image56.png"/><Relationship Id="rId2" Type="http://schemas.openxmlformats.org/officeDocument/2006/relationships/tags" Target="../tags/tag132.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tags" Target="../tags/tag133.xml"/><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83.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82.xml"/><Relationship Id="rId4" Type="http://schemas.openxmlformats.org/officeDocument/2006/relationships/image" Target="../media/image7.png"/><Relationship Id="rId3" Type="http://schemas.openxmlformats.org/officeDocument/2006/relationships/tags" Target="../tags/tag81.xml"/><Relationship Id="rId2" Type="http://schemas.openxmlformats.org/officeDocument/2006/relationships/tags" Target="../tags/tag80.xml"/><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tags" Target="../tags/tag86.xml"/><Relationship Id="rId4" Type="http://schemas.openxmlformats.org/officeDocument/2006/relationships/image" Target="../media/image11.png"/><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87.xml"/><Relationship Id="rId2" Type="http://schemas.openxmlformats.org/officeDocument/2006/relationships/image" Target="../media/image13.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tags" Target="../tags/tag88.xml"/><Relationship Id="rId2" Type="http://schemas.openxmlformats.org/officeDocument/2006/relationships/image" Target="../media/image14.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tags" Target="../tags/tag90.xml"/><Relationship Id="rId4" Type="http://schemas.openxmlformats.org/officeDocument/2006/relationships/image" Target="../media/image16.png"/><Relationship Id="rId3" Type="http://schemas.openxmlformats.org/officeDocument/2006/relationships/tags" Target="../tags/tag89.xml"/><Relationship Id="rId2" Type="http://schemas.openxmlformats.org/officeDocument/2006/relationships/image" Target="../media/image1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42340" y="3815080"/>
            <a:ext cx="4827270" cy="673100"/>
          </a:xfrm>
          <a:prstGeom prst="rect">
            <a:avLst/>
          </a:prstGeom>
          <a:gradFill>
            <a:gsLst>
              <a:gs pos="0">
                <a:srgbClr val="D6EFE3"/>
              </a:gs>
              <a:gs pos="100000">
                <a:srgbClr val="F3F9FD"/>
              </a:gs>
            </a:gsLst>
            <a:lin ang="213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42340" y="1363102"/>
            <a:ext cx="5095240" cy="1568450"/>
          </a:xfrm>
          <a:prstGeom prst="rect">
            <a:avLst/>
          </a:prstGeom>
          <a:noFill/>
        </p:spPr>
        <p:txBody>
          <a:bodyPr wrap="none" rtlCol="0">
            <a:spAutoFit/>
          </a:bodyPr>
          <a:lstStyle/>
          <a:p>
            <a:pPr algn="l" fontAlgn="auto">
              <a:lnSpc>
                <a:spcPct val="100000"/>
              </a:lnSpc>
            </a:pPr>
            <a:r>
              <a:rPr lang="zh-CN" altLang="en-US" sz="9600" b="1" spc="30" dirty="0">
                <a:solidFill>
                  <a:srgbClr val="00B914"/>
                </a:solidFill>
                <a:uFillTx/>
                <a:latin typeface="思源黑体 CN" panose="020B0400000000000000" charset="-122"/>
                <a:ea typeface="思源黑体 CN" panose="020B0400000000000000" charset="-122"/>
                <a:cs typeface="思源黑体 CN" panose="020B0400000000000000" charset="-122"/>
                <a:sym typeface="+mn-ea"/>
              </a:rPr>
              <a:t>芯象学堂</a:t>
            </a:r>
            <a:endParaRPr lang="en-US" altLang="zh-CN" sz="9600" b="1" spc="30" dirty="0">
              <a:solidFill>
                <a:srgbClr val="00B914"/>
              </a:solidFill>
              <a:uFillTx/>
              <a:latin typeface="思源黑体 CN" panose="020B0400000000000000" charset="-122"/>
              <a:ea typeface="思源黑体 CN" panose="020B0400000000000000" charset="-122"/>
              <a:cs typeface="思源黑体 CN" panose="020B0400000000000000" charset="-122"/>
              <a:sym typeface="+mn-ea"/>
            </a:endParaRPr>
          </a:p>
        </p:txBody>
      </p:sp>
      <p:pic>
        <p:nvPicPr>
          <p:cNvPr id="8" name="图片 7" descr="Fill 4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13090" y="1466850"/>
            <a:ext cx="2872105" cy="2014220"/>
          </a:xfrm>
          <a:prstGeom prst="rect">
            <a:avLst/>
          </a:prstGeom>
        </p:spPr>
      </p:pic>
      <p:sp>
        <p:nvSpPr>
          <p:cNvPr id="2" name="文本框 1"/>
          <p:cNvSpPr txBox="1"/>
          <p:nvPr/>
        </p:nvSpPr>
        <p:spPr>
          <a:xfrm>
            <a:off x="2585720" y="3020452"/>
            <a:ext cx="3027680" cy="460375"/>
          </a:xfrm>
          <a:prstGeom prst="rect">
            <a:avLst/>
          </a:prstGeom>
          <a:noFill/>
        </p:spPr>
        <p:txBody>
          <a:bodyPr wrap="none" rtlCol="0">
            <a:spAutoFit/>
          </a:bodyPr>
          <a:lstStyle/>
          <a:p>
            <a:pPr algn="l" fontAlgn="auto">
              <a:lnSpc>
                <a:spcPct val="100000"/>
              </a:lnSpc>
            </a:pPr>
            <a:r>
              <a:rPr lang="zh-CN" altLang="en-US" sz="2400" spc="400" dirty="0">
                <a:solidFill>
                  <a:srgbClr val="00B914"/>
                </a:solidFill>
                <a:uFillTx/>
                <a:latin typeface="思源黑体 CN" panose="020B0400000000000000" charset="-122"/>
                <a:ea typeface="思源黑体 CN" panose="020B0400000000000000" charset="-122"/>
                <a:cs typeface="思源黑体 CN" panose="020B0400000000000000" charset="-122"/>
                <a:sym typeface="+mn-ea"/>
              </a:rPr>
              <a:t>（常见问题解答）</a:t>
            </a:r>
            <a:endParaRPr lang="zh-CN" altLang="en-US" sz="2400" spc="400" dirty="0">
              <a:solidFill>
                <a:srgbClr val="00B914"/>
              </a:solidFill>
              <a:uFillTx/>
              <a:latin typeface="思源黑体 CN" panose="020B0400000000000000" charset="-122"/>
              <a:ea typeface="思源黑体 CN" panose="020B0400000000000000" charset="-122"/>
              <a:cs typeface="思源黑体 CN" panose="020B0400000000000000" charset="-122"/>
              <a:sym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071360"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8.</a:t>
            </a:r>
            <a:r>
              <a:rPr lang="zh-CN" altLang="en-US" sz="3600" b="1" dirty="0">
                <a:solidFill>
                  <a:srgbClr val="00B914"/>
                </a:solidFill>
                <a:latin typeface="思源黑体" charset="0"/>
                <a:ea typeface="思源黑体" charset="0"/>
                <a:sym typeface="+mn-ea"/>
              </a:rPr>
              <a:t>芯象屏幕捕捉腾讯会议常见疑问</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sp>
        <p:nvSpPr>
          <p:cNvPr id="11" name="文本框 10"/>
          <p:cNvSpPr txBox="1"/>
          <p:nvPr/>
        </p:nvSpPr>
        <p:spPr>
          <a:xfrm>
            <a:off x="823931" y="1042926"/>
            <a:ext cx="10005434" cy="824865"/>
          </a:xfrm>
          <a:prstGeom prst="rect">
            <a:avLst/>
          </a:prstGeom>
          <a:noFill/>
        </p:spPr>
        <p:txBody>
          <a:bodyPr wrap="square" rtlCol="0">
            <a:spAutoFit/>
          </a:bodyPr>
          <a:lstStyle/>
          <a:p>
            <a:pPr fontAlgn="auto">
              <a:lnSpc>
                <a:spcPts val="2860"/>
              </a:lnSpc>
            </a:pPr>
            <a:endParaRPr lang="en-US" altLang="zh-CN" dirty="0" smtClean="0">
              <a:latin typeface="思源黑体" charset="0"/>
              <a:ea typeface="思源黑体" charset="0"/>
            </a:endParaRPr>
          </a:p>
          <a:p>
            <a:pPr fontAlgn="auto">
              <a:lnSpc>
                <a:spcPts val="2860"/>
              </a:lnSpc>
            </a:pPr>
            <a:endParaRPr lang="zh-CN" altLang="en-US" dirty="0">
              <a:latin typeface="思源黑体" charset="0"/>
              <a:ea typeface="思源黑体" charset="0"/>
            </a:endParaRPr>
          </a:p>
        </p:txBody>
      </p:sp>
      <p:pic>
        <p:nvPicPr>
          <p:cNvPr id="2" name="图片 1"/>
          <p:cNvPicPr>
            <a:picLocks noChangeAspect="1"/>
          </p:cNvPicPr>
          <p:nvPr>
            <p:custDataLst>
              <p:tags r:id="rId2"/>
            </p:custDataLst>
          </p:nvPr>
        </p:nvPicPr>
        <p:blipFill>
          <a:blip r:embed="rId3"/>
          <a:stretch>
            <a:fillRect/>
          </a:stretch>
        </p:blipFill>
        <p:spPr>
          <a:xfrm>
            <a:off x="235585" y="2802255"/>
            <a:ext cx="5704205" cy="3415030"/>
          </a:xfrm>
          <a:prstGeom prst="rect">
            <a:avLst/>
          </a:prstGeom>
        </p:spPr>
      </p:pic>
      <p:sp>
        <p:nvSpPr>
          <p:cNvPr id="3" name="文本框 2"/>
          <p:cNvSpPr txBox="1"/>
          <p:nvPr>
            <p:custDataLst>
              <p:tags r:id="rId4"/>
            </p:custDataLst>
          </p:nvPr>
        </p:nvSpPr>
        <p:spPr>
          <a:xfrm>
            <a:off x="410210" y="991235"/>
            <a:ext cx="4902835" cy="1316355"/>
          </a:xfrm>
          <a:prstGeom prst="rect">
            <a:avLst/>
          </a:prstGeom>
          <a:noFill/>
        </p:spPr>
        <p:txBody>
          <a:bodyPr wrap="square" rtlCol="0">
            <a:noAutofit/>
          </a:bodyPr>
          <a:lstStyle/>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如果是一台电脑，用屏幕捕捉，然后选择上对应的腾讯会议音频，然后捕捉的腾讯会议窗口音频上下正常波动</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pic>
        <p:nvPicPr>
          <p:cNvPr id="4" name="图片 3"/>
          <p:cNvPicPr>
            <a:picLocks noChangeAspect="1"/>
          </p:cNvPicPr>
          <p:nvPr/>
        </p:nvPicPr>
        <p:blipFill>
          <a:blip r:embed="rId5"/>
          <a:stretch>
            <a:fillRect/>
          </a:stretch>
        </p:blipFill>
        <p:spPr>
          <a:xfrm>
            <a:off x="6351905" y="2802255"/>
            <a:ext cx="5389880" cy="3415665"/>
          </a:xfrm>
          <a:prstGeom prst="rect">
            <a:avLst/>
          </a:prstGeom>
        </p:spPr>
      </p:pic>
      <p:sp>
        <p:nvSpPr>
          <p:cNvPr id="5" name="文本框 4"/>
          <p:cNvSpPr txBox="1"/>
          <p:nvPr>
            <p:custDataLst>
              <p:tags r:id="rId6"/>
            </p:custDataLst>
          </p:nvPr>
        </p:nvSpPr>
        <p:spPr>
          <a:xfrm>
            <a:off x="6352540" y="765175"/>
            <a:ext cx="5389245" cy="1768475"/>
          </a:xfrm>
          <a:prstGeom prst="rect">
            <a:avLst/>
          </a:prstGeom>
          <a:noFill/>
        </p:spPr>
        <p:txBody>
          <a:bodyPr wrap="square" rtlCol="0">
            <a:noAutofit/>
          </a:bodyPr>
          <a:lstStyle/>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如果是多台电脑，可以分开电脑操作，例如</a:t>
            </a:r>
            <a:r>
              <a:rPr lang="en-US" altLang="zh-CN" b="1" dirty="0">
                <a:latin typeface="思源黑体" charset="0"/>
                <a:ea typeface="思源黑体" charset="0"/>
              </a:rPr>
              <a:t>A</a:t>
            </a:r>
            <a:r>
              <a:rPr lang="zh-CN" altLang="en-US" b="1" dirty="0">
                <a:latin typeface="思源黑体" charset="0"/>
                <a:ea typeface="思源黑体" charset="0"/>
              </a:rPr>
              <a:t>电脑上腾讯会议人物画面全屏，</a:t>
            </a:r>
            <a:r>
              <a:rPr lang="en-US" altLang="zh-CN" b="1" dirty="0">
                <a:latin typeface="思源黑体" charset="0"/>
                <a:ea typeface="思源黑体" charset="0"/>
              </a:rPr>
              <a:t>B</a:t>
            </a:r>
            <a:r>
              <a:rPr lang="zh-CN" altLang="en-US" b="1" dirty="0">
                <a:latin typeface="思源黑体" charset="0"/>
                <a:ea typeface="思源黑体" charset="0"/>
              </a:rPr>
              <a:t>电脑腾讯会议共享的</a:t>
            </a:r>
            <a:r>
              <a:rPr lang="en-US" altLang="zh-CN" b="1" dirty="0">
                <a:latin typeface="思源黑体" charset="0"/>
                <a:ea typeface="思源黑体" charset="0"/>
              </a:rPr>
              <a:t>PPT</a:t>
            </a:r>
            <a:r>
              <a:rPr lang="zh-CN" altLang="en-US" b="1" dirty="0">
                <a:latin typeface="思源黑体" charset="0"/>
                <a:ea typeface="思源黑体" charset="0"/>
              </a:rPr>
              <a:t>画面全屏，然后通过采集卡分别采集到</a:t>
            </a:r>
            <a:r>
              <a:rPr lang="en-US" altLang="zh-CN" b="1" dirty="0">
                <a:latin typeface="思源黑体" charset="0"/>
                <a:ea typeface="思源黑体" charset="0"/>
              </a:rPr>
              <a:t>C</a:t>
            </a:r>
            <a:r>
              <a:rPr lang="zh-CN" altLang="en-US" b="1" dirty="0">
                <a:latin typeface="思源黑体" charset="0"/>
                <a:ea typeface="思源黑体" charset="0"/>
              </a:rPr>
              <a:t>电脑到芯象导播去布局画面输出直播投屏</a:t>
            </a:r>
            <a:endParaRPr lang="zh-CN" altLang="en-US" b="1" dirty="0">
              <a:latin typeface="思源黑体" charset="0"/>
              <a:ea typeface="思源黑体" charset="0"/>
            </a:endParaRPr>
          </a:p>
          <a:p>
            <a:pPr indent="0">
              <a:buNone/>
            </a:pPr>
            <a:r>
              <a:rPr lang="zh-CN" altLang="en-US" b="1" dirty="0">
                <a:latin typeface="思源黑体" charset="0"/>
                <a:ea typeface="思源黑体" charset="0"/>
              </a:rPr>
              <a:t>（采集卡牌子：美乐威   绿联，天创新，圆刚   ）</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989570" cy="1753235"/>
          </a:xfrm>
          <a:prstGeom prst="rect">
            <a:avLst/>
          </a:prstGeom>
          <a:noFill/>
        </p:spPr>
        <p:txBody>
          <a:bodyPr wrap="none" rtlCol="0">
            <a:spAutoFit/>
          </a:bodyPr>
          <a:lstStyle/>
          <a:p>
            <a:r>
              <a:rPr lang="en-US" altLang="zh-CN" sz="3600" b="1" dirty="0">
                <a:solidFill>
                  <a:srgbClr val="00B914"/>
                </a:solidFill>
                <a:latin typeface="思源黑体" charset="0"/>
                <a:ea typeface="思源黑体" charset="0"/>
                <a:sym typeface="+mn-ea"/>
              </a:rPr>
              <a:t>9.</a:t>
            </a:r>
            <a:r>
              <a:rPr lang="zh-CN" altLang="en-US" sz="3600" b="1" dirty="0">
                <a:solidFill>
                  <a:srgbClr val="00B914"/>
                </a:solidFill>
                <a:latin typeface="思源黑体" charset="0"/>
                <a:ea typeface="思源黑体" charset="0"/>
                <a:sym typeface="+mn-ea"/>
              </a:rPr>
              <a:t>芯象虚拟集里面的图层位置调整教学</a:t>
            </a:r>
            <a:endParaRPr lang="zh-CN" altLang="en-US" sz="3600" b="1" dirty="0">
              <a:solidFill>
                <a:srgbClr val="00B914"/>
              </a:solidFill>
              <a:latin typeface="思源黑体" charset="0"/>
              <a:ea typeface="思源黑体" charset="0"/>
            </a:endParaRPr>
          </a:p>
          <a:p>
            <a:endParaRPr lang="zh-CN" altLang="en-US" sz="3600" b="1" spc="30" dirty="0">
              <a:solidFill>
                <a:srgbClr val="00B914"/>
              </a:solidFill>
              <a:latin typeface="思源黑体 CN" panose="020B0400000000000000" charset="-122"/>
              <a:ea typeface="思源黑体 CN" panose="020B0400000000000000" charset="-122"/>
              <a:cs typeface="思源黑体 CN" panose="020B0400000000000000" charset="-122"/>
              <a:sym typeface="+mn-ea"/>
            </a:endParaRPr>
          </a:p>
          <a:p>
            <a:pPr fontAlgn="auto">
              <a:lnSpc>
                <a:spcPct val="100000"/>
              </a:lnSpc>
            </a:pPr>
            <a:endParaRPr lang="zh-CN" altLang="en-US" sz="3600" b="1" spc="30" dirty="0">
              <a:solidFill>
                <a:srgbClr val="00B914"/>
              </a:solidFill>
              <a:latin typeface="思源黑体 CN" panose="020B0400000000000000" charset="-122"/>
              <a:ea typeface="思源黑体 CN" panose="020B0400000000000000" charset="-122"/>
              <a:cs typeface="思源黑体 CN" panose="020B0400000000000000" charset="-122"/>
              <a:sym typeface="+mn-ea"/>
            </a:endParaRPr>
          </a:p>
        </p:txBody>
      </p:sp>
      <p:pic>
        <p:nvPicPr>
          <p:cNvPr id="101" name="图片 100"/>
          <p:cNvPicPr/>
          <p:nvPr/>
        </p:nvPicPr>
        <p:blipFill>
          <a:blip r:embed="rId2"/>
          <a:stretch>
            <a:fillRect/>
          </a:stretch>
        </p:blipFill>
        <p:spPr>
          <a:xfrm>
            <a:off x="3760470" y="1510030"/>
            <a:ext cx="8320694" cy="4932334"/>
          </a:xfrm>
          <a:prstGeom prst="rect">
            <a:avLst/>
          </a:prstGeom>
          <a:noFill/>
          <a:ln w="9525">
            <a:noFill/>
          </a:ln>
        </p:spPr>
      </p:pic>
      <p:sp>
        <p:nvSpPr>
          <p:cNvPr id="3" name="文本框 2"/>
          <p:cNvSpPr txBox="1"/>
          <p:nvPr>
            <p:custDataLst>
              <p:tags r:id="rId3"/>
            </p:custDataLst>
          </p:nvPr>
        </p:nvSpPr>
        <p:spPr>
          <a:xfrm>
            <a:off x="1110615" y="1287780"/>
            <a:ext cx="2298700" cy="3889375"/>
          </a:xfrm>
          <a:prstGeom prst="rect">
            <a:avLst/>
          </a:prstGeom>
          <a:noFill/>
        </p:spPr>
        <p:txBody>
          <a:bodyPr wrap="square" rtlCol="0">
            <a:noAutofit/>
          </a:bodyPr>
          <a:lstStyle/>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点击虚拟集机位的设置，找到位置调整，然后找到调整的图层（这里需要图层需要自己依次核查看下哪个图层才是自己想要调整的图层，要依次去测试核查下）</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然后可以进行位置调整，移动，旋转，裁剪等操作</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301865" cy="1753235"/>
          </a:xfrm>
          <a:prstGeom prst="rect">
            <a:avLst/>
          </a:prstGeom>
          <a:noFill/>
        </p:spPr>
        <p:txBody>
          <a:bodyPr wrap="none" rtlCol="0">
            <a:spAutoFit/>
          </a:bodyPr>
          <a:lstStyle/>
          <a:p>
            <a:r>
              <a:rPr lang="en-US" altLang="zh-CN" sz="3600" b="1" dirty="0">
                <a:solidFill>
                  <a:srgbClr val="00B914"/>
                </a:solidFill>
                <a:latin typeface="思源黑体" charset="0"/>
                <a:ea typeface="思源黑体" charset="0"/>
                <a:sym typeface="+mn-ea"/>
              </a:rPr>
              <a:t>10.</a:t>
            </a:r>
            <a:r>
              <a:rPr lang="zh-CN" altLang="en-US" sz="3600" b="1" dirty="0">
                <a:solidFill>
                  <a:srgbClr val="00B914"/>
                </a:solidFill>
                <a:latin typeface="思源黑体" charset="0"/>
                <a:ea typeface="思源黑体" charset="0"/>
                <a:sym typeface="+mn-ea"/>
              </a:rPr>
              <a:t>芯象导播添加翻页笔快捷键教学</a:t>
            </a:r>
            <a:endParaRPr lang="zh-CN" altLang="en-US" sz="3600" dirty="0">
              <a:latin typeface="思源黑体" charset="0"/>
              <a:ea typeface="思源黑体" charset="0"/>
            </a:endParaRPr>
          </a:p>
          <a:p>
            <a:endParaRPr lang="zh-CN" altLang="en-US" sz="3600" b="1" spc="30" dirty="0">
              <a:solidFill>
                <a:srgbClr val="00B914"/>
              </a:solidFill>
              <a:latin typeface="思源黑体 CN" panose="020B0400000000000000" charset="-122"/>
              <a:ea typeface="思源黑体 CN" panose="020B0400000000000000" charset="-122"/>
              <a:cs typeface="思源黑体 CN" panose="020B0400000000000000" charset="-122"/>
              <a:sym typeface="+mn-ea"/>
            </a:endParaRPr>
          </a:p>
          <a:p>
            <a:pPr fontAlgn="auto">
              <a:lnSpc>
                <a:spcPct val="100000"/>
              </a:lnSpc>
            </a:pPr>
            <a:endParaRPr lang="zh-CN" altLang="en-US" sz="3600" b="1" spc="30" dirty="0">
              <a:solidFill>
                <a:srgbClr val="00B914"/>
              </a:solidFill>
              <a:latin typeface="思源黑体 CN" panose="020B0400000000000000" charset="-122"/>
              <a:ea typeface="思源黑体 CN" panose="020B0400000000000000" charset="-122"/>
              <a:cs typeface="思源黑体 CN" panose="020B0400000000000000" charset="-122"/>
              <a:sym typeface="+mn-ea"/>
            </a:endParaRPr>
          </a:p>
        </p:txBody>
      </p:sp>
      <p:pic>
        <p:nvPicPr>
          <p:cNvPr id="102" name="图片 101"/>
          <p:cNvPicPr/>
          <p:nvPr/>
        </p:nvPicPr>
        <p:blipFill>
          <a:blip r:embed="rId2"/>
          <a:stretch>
            <a:fillRect/>
          </a:stretch>
        </p:blipFill>
        <p:spPr>
          <a:xfrm>
            <a:off x="3987165" y="1602105"/>
            <a:ext cx="8080144" cy="4812550"/>
          </a:xfrm>
          <a:prstGeom prst="rect">
            <a:avLst/>
          </a:prstGeom>
          <a:noFill/>
          <a:ln w="9525">
            <a:noFill/>
          </a:ln>
        </p:spPr>
      </p:pic>
      <p:sp>
        <p:nvSpPr>
          <p:cNvPr id="3" name="文本框 2"/>
          <p:cNvSpPr txBox="1"/>
          <p:nvPr>
            <p:custDataLst>
              <p:tags r:id="rId3"/>
            </p:custDataLst>
          </p:nvPr>
        </p:nvSpPr>
        <p:spPr>
          <a:xfrm>
            <a:off x="1110615" y="1287780"/>
            <a:ext cx="2298700" cy="5237480"/>
          </a:xfrm>
          <a:prstGeom prst="rect">
            <a:avLst/>
          </a:prstGeom>
          <a:noFill/>
        </p:spPr>
        <p:txBody>
          <a:bodyPr wrap="square" rtlCol="0">
            <a:noAutofit/>
          </a:bodyPr>
          <a:lstStyle/>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点击设置，快捷键设置，添加</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点击查找，然后按一下翻页笔上的键，看下能否识别到信号键</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3.</a:t>
            </a:r>
            <a:r>
              <a:rPr lang="zh-CN" altLang="en-US" b="1" dirty="0">
                <a:latin typeface="思源黑体" charset="0"/>
                <a:ea typeface="思源黑体" charset="0"/>
              </a:rPr>
              <a:t>识别到键后点击确定，然后功能选择切换上一页幻灯片或者切换下一页幻灯片</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4.</a:t>
            </a:r>
            <a:r>
              <a:rPr lang="zh-CN" altLang="en-US" b="1" dirty="0">
                <a:latin typeface="思源黑体" charset="0"/>
                <a:ea typeface="思源黑体" charset="0"/>
              </a:rPr>
              <a:t>然后输入那选择你芯象导播添加进来的课件</a:t>
            </a:r>
            <a:r>
              <a:rPr lang="en-US" altLang="zh-CN" b="1" dirty="0">
                <a:latin typeface="思源黑体" charset="0"/>
                <a:ea typeface="思源黑体" charset="0"/>
              </a:rPr>
              <a:t>PPT</a:t>
            </a:r>
            <a:r>
              <a:rPr lang="zh-CN" altLang="en-US" b="1" dirty="0">
                <a:latin typeface="思源黑体" charset="0"/>
                <a:ea typeface="思源黑体" charset="0"/>
              </a:rPr>
              <a:t>输入源的机位</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6383655" cy="1753235"/>
          </a:xfrm>
          <a:prstGeom prst="rect">
            <a:avLst/>
          </a:prstGeom>
          <a:noFill/>
        </p:spPr>
        <p:txBody>
          <a:bodyPr wrap="none" rtlCol="0">
            <a:spAutoFit/>
          </a:bodyPr>
          <a:lstStyle/>
          <a:p>
            <a:pPr algn="l"/>
            <a:r>
              <a:rPr lang="en-US" altLang="zh-CN" sz="3600" b="1" dirty="0">
                <a:solidFill>
                  <a:srgbClr val="00B914"/>
                </a:solidFill>
                <a:latin typeface="思源黑体" charset="0"/>
                <a:ea typeface="思源黑体" charset="0"/>
                <a:sym typeface="+mn-ea"/>
              </a:rPr>
              <a:t>11.</a:t>
            </a:r>
            <a:r>
              <a:rPr lang="zh-CN" altLang="en-US" sz="3600" b="1" dirty="0">
                <a:solidFill>
                  <a:srgbClr val="00B914"/>
                </a:solidFill>
                <a:latin typeface="思源黑体" charset="0"/>
                <a:ea typeface="思源黑体" charset="0"/>
                <a:sym typeface="+mn-ea"/>
              </a:rPr>
              <a:t>手机摄像头用久了手机闪退</a:t>
            </a:r>
            <a:endParaRPr lang="zh-CN" altLang="en-US" sz="3600" b="1" dirty="0">
              <a:solidFill>
                <a:srgbClr val="00B914"/>
              </a:solidFill>
              <a:latin typeface="思源黑体" charset="0"/>
              <a:ea typeface="思源黑体" charset="0"/>
            </a:endParaRPr>
          </a:p>
          <a:p>
            <a:pPr algn="l"/>
            <a:endParaRPr lang="zh-CN" altLang="en-US" sz="3600" b="1" spc="30" dirty="0">
              <a:solidFill>
                <a:srgbClr val="00B914"/>
              </a:solidFill>
              <a:latin typeface="思源黑体 CN" panose="020B0400000000000000" charset="-122"/>
              <a:ea typeface="思源黑体 CN" panose="020B0400000000000000" charset="-122"/>
              <a:cs typeface="思源黑体 CN" panose="020B0400000000000000" charset="-122"/>
              <a:sym typeface="+mn-ea"/>
            </a:endParaRPr>
          </a:p>
          <a:p>
            <a:pPr algn="l" fontAlgn="auto">
              <a:lnSpc>
                <a:spcPct val="100000"/>
              </a:lnSpc>
            </a:pPr>
            <a:endParaRPr lang="zh-CN" altLang="en-US" sz="3600" b="1" spc="30" dirty="0">
              <a:solidFill>
                <a:srgbClr val="00B914"/>
              </a:solidFill>
              <a:uFillTx/>
              <a:latin typeface="思源黑体 CN" panose="020B0400000000000000" charset="-122"/>
              <a:ea typeface="思源黑体 CN" panose="020B0400000000000000" charset="-122"/>
              <a:cs typeface="思源黑体 CN" panose="020B0400000000000000" charset="-122"/>
              <a:sym typeface="+mn-ea"/>
            </a:endParaRPr>
          </a:p>
        </p:txBody>
      </p:sp>
      <p:pic>
        <p:nvPicPr>
          <p:cNvPr id="3" name="图片 2"/>
          <p:cNvPicPr>
            <a:picLocks noChangeAspect="1"/>
          </p:cNvPicPr>
          <p:nvPr/>
        </p:nvPicPr>
        <p:blipFill>
          <a:blip r:embed="rId2"/>
          <a:stretch>
            <a:fillRect/>
          </a:stretch>
        </p:blipFill>
        <p:spPr>
          <a:xfrm>
            <a:off x="2966720" y="1398905"/>
            <a:ext cx="8938717" cy="4752513"/>
          </a:xfrm>
          <a:prstGeom prst="rect">
            <a:avLst/>
          </a:prstGeom>
        </p:spPr>
      </p:pic>
      <p:sp>
        <p:nvSpPr>
          <p:cNvPr id="4" name="文本框 3"/>
          <p:cNvSpPr txBox="1"/>
          <p:nvPr>
            <p:custDataLst>
              <p:tags r:id="rId3"/>
            </p:custDataLst>
          </p:nvPr>
        </p:nvSpPr>
        <p:spPr>
          <a:xfrm>
            <a:off x="410210" y="991235"/>
            <a:ext cx="2394585" cy="4284345"/>
          </a:xfrm>
          <a:prstGeom prst="rect">
            <a:avLst/>
          </a:prstGeom>
          <a:noFill/>
        </p:spPr>
        <p:txBody>
          <a:bodyPr wrap="square" rtlCol="0">
            <a:noAutofit/>
          </a:bodyPr>
          <a:lstStyle/>
          <a:p>
            <a:pPr indent="0">
              <a:buNone/>
            </a:pPr>
            <a:endParaRPr lang="en-US" altLang="zh-CN" b="1" dirty="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手机电量不够极低的电量</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手机在户外拍摄发热的厉害，手机自我保护会断掉消耗高性能的软件</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301865"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12.</a:t>
            </a:r>
            <a:r>
              <a:rPr lang="zh-CN" altLang="en-US" sz="3600" b="1" dirty="0">
                <a:solidFill>
                  <a:srgbClr val="00B914"/>
                </a:solidFill>
                <a:latin typeface="思源黑体" charset="0"/>
                <a:ea typeface="思源黑体" charset="0"/>
                <a:sym typeface="+mn-ea"/>
              </a:rPr>
              <a:t>电脑外接插入罗德麦克风无声音</a:t>
            </a:r>
            <a:endParaRPr lang="zh-CN" altLang="en-US" sz="3600"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5725795" y="845185"/>
            <a:ext cx="3356610" cy="5810885"/>
          </a:xfrm>
          <a:prstGeom prst="rect">
            <a:avLst/>
          </a:prstGeom>
        </p:spPr>
      </p:pic>
      <p:sp>
        <p:nvSpPr>
          <p:cNvPr id="4" name="文本框 3"/>
          <p:cNvSpPr txBox="1"/>
          <p:nvPr>
            <p:custDataLst>
              <p:tags r:id="rId3"/>
            </p:custDataLst>
          </p:nvPr>
        </p:nvSpPr>
        <p:spPr>
          <a:xfrm>
            <a:off x="410210" y="991235"/>
            <a:ext cx="4600575" cy="5664835"/>
          </a:xfrm>
          <a:prstGeom prst="rect">
            <a:avLst/>
          </a:prstGeom>
          <a:noFill/>
        </p:spPr>
        <p:txBody>
          <a:bodyPr wrap="square" rtlCol="0">
            <a:noAutofit/>
          </a:bodyPr>
          <a:lstStyle/>
          <a:p>
            <a:pPr indent="0">
              <a:buNone/>
            </a:pPr>
            <a:endParaRPr lang="en-US" altLang="zh-CN" b="1" dirty="0">
              <a:latin typeface="思源黑体" charset="0"/>
              <a:ea typeface="思源黑体" charset="0"/>
            </a:endParaRPr>
          </a:p>
          <a:p>
            <a:pPr indent="0">
              <a:buNone/>
            </a:pPr>
            <a:endParaRPr lang="en-US" altLang="zh-CN" b="1" dirty="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如果是罗德麦克风是插入到摄像机那，然后声音跟画面一起</a:t>
            </a:r>
            <a:r>
              <a:rPr lang="en-US" altLang="zh-CN" b="1" dirty="0">
                <a:latin typeface="思源黑体" charset="0"/>
                <a:ea typeface="思源黑体" charset="0"/>
              </a:rPr>
              <a:t>HDMI</a:t>
            </a:r>
            <a:r>
              <a:rPr lang="zh-CN" altLang="en-US" b="1" dirty="0">
                <a:latin typeface="思源黑体" charset="0"/>
                <a:ea typeface="思源黑体" charset="0"/>
              </a:rPr>
              <a:t>输出到电脑芯象导播上，是需要选择两个黑圈这种</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如果是直接罗德麦克风不经过到摄像机，然后直接插入到电脑音频输入孔，是需要这种三个黑圈的插入到电脑</a:t>
            </a:r>
            <a:r>
              <a:rPr lang="en-US" altLang="zh-CN" b="1" dirty="0">
                <a:latin typeface="思源黑体" charset="0"/>
                <a:ea typeface="思源黑体" charset="0"/>
              </a:rPr>
              <a:t>3.5</a:t>
            </a:r>
            <a:r>
              <a:rPr lang="zh-CN" altLang="en-US" b="1" dirty="0">
                <a:latin typeface="思源黑体" charset="0"/>
                <a:ea typeface="思源黑体" charset="0"/>
              </a:rPr>
              <a:t>音频孔上</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301865" cy="1753235"/>
          </a:xfrm>
          <a:prstGeom prst="rect">
            <a:avLst/>
          </a:prstGeom>
          <a:noFill/>
        </p:spPr>
        <p:txBody>
          <a:bodyPr wrap="none" rtlCol="0">
            <a:spAutoFit/>
          </a:bodyPr>
          <a:lstStyle/>
          <a:p>
            <a:pPr fontAlgn="auto">
              <a:lnSpc>
                <a:spcPct val="100000"/>
              </a:lnSpc>
            </a:pPr>
            <a:r>
              <a:rPr lang="en-US" altLang="zh-CN" sz="3600" b="1" dirty="0">
                <a:solidFill>
                  <a:srgbClr val="00B914"/>
                </a:solidFill>
                <a:latin typeface="思源黑体" charset="0"/>
                <a:ea typeface="思源黑体" charset="0"/>
                <a:sym typeface="+mn-ea"/>
              </a:rPr>
              <a:t>13.</a:t>
            </a:r>
            <a:r>
              <a:rPr lang="zh-CN" altLang="en-US" sz="3600" b="1" dirty="0">
                <a:solidFill>
                  <a:srgbClr val="00B914"/>
                </a:solidFill>
                <a:latin typeface="思源黑体" charset="0"/>
                <a:ea typeface="思源黑体" charset="0"/>
                <a:sym typeface="+mn-ea"/>
              </a:rPr>
              <a:t>芯象直播快手后台提示请求失败</a:t>
            </a:r>
            <a:endParaRPr lang="zh-CN" altLang="en-US" sz="3600" b="1" dirty="0">
              <a:solidFill>
                <a:srgbClr val="00B914"/>
              </a:solidFill>
              <a:latin typeface="思源黑体" charset="0"/>
              <a:ea typeface="思源黑体" charset="0"/>
            </a:endParaRPr>
          </a:p>
          <a:p>
            <a:pPr fontAlgn="auto">
              <a:lnSpc>
                <a:spcPct val="100000"/>
              </a:lnSpc>
            </a:pPr>
            <a:endParaRPr lang="zh-CN" altLang="en-US" sz="3600" b="1" dirty="0">
              <a:solidFill>
                <a:srgbClr val="00B914"/>
              </a:solidFill>
              <a:latin typeface="思源黑体" charset="0"/>
              <a:ea typeface="思源黑体" charset="0"/>
            </a:endParaRPr>
          </a:p>
          <a:p>
            <a:pPr fontAlgn="auto">
              <a:lnSpc>
                <a:spcPct val="100000"/>
              </a:lnSpc>
            </a:pPr>
            <a:endParaRPr lang="zh-CN" altLang="en-US" sz="3600" b="1" spc="30" dirty="0">
              <a:solidFill>
                <a:srgbClr val="00B914"/>
              </a:solidFill>
              <a:latin typeface="思源黑体" charset="0"/>
              <a:ea typeface="思源黑体" charset="0"/>
              <a:cs typeface="思源黑体 CN" panose="020B0400000000000000"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539115" y="1949450"/>
            <a:ext cx="2207895" cy="4781550"/>
          </a:xfrm>
          <a:prstGeom prst="rect">
            <a:avLst/>
          </a:prstGeom>
        </p:spPr>
      </p:pic>
      <p:pic>
        <p:nvPicPr>
          <p:cNvPr id="4" name="图片 3"/>
          <p:cNvPicPr>
            <a:picLocks noChangeAspect="1"/>
          </p:cNvPicPr>
          <p:nvPr/>
        </p:nvPicPr>
        <p:blipFill>
          <a:blip r:embed="rId4"/>
          <a:stretch>
            <a:fillRect/>
          </a:stretch>
        </p:blipFill>
        <p:spPr>
          <a:xfrm>
            <a:off x="2900680" y="2625968"/>
            <a:ext cx="5368925" cy="3112770"/>
          </a:xfrm>
          <a:prstGeom prst="rect">
            <a:avLst/>
          </a:prstGeom>
        </p:spPr>
      </p:pic>
      <p:pic>
        <p:nvPicPr>
          <p:cNvPr id="103" name="图片 102"/>
          <p:cNvPicPr/>
          <p:nvPr/>
        </p:nvPicPr>
        <p:blipFill>
          <a:blip r:embed="rId5"/>
          <a:stretch>
            <a:fillRect/>
          </a:stretch>
        </p:blipFill>
        <p:spPr>
          <a:xfrm>
            <a:off x="8439064" y="4033520"/>
            <a:ext cx="3752936" cy="2697480"/>
          </a:xfrm>
          <a:prstGeom prst="rect">
            <a:avLst/>
          </a:prstGeom>
          <a:noFill/>
          <a:ln w="9525">
            <a:noFill/>
          </a:ln>
        </p:spPr>
      </p:pic>
      <p:sp>
        <p:nvSpPr>
          <p:cNvPr id="5" name="文本框 4"/>
          <p:cNvSpPr txBox="1"/>
          <p:nvPr>
            <p:custDataLst>
              <p:tags r:id="rId6"/>
            </p:custDataLst>
          </p:nvPr>
        </p:nvSpPr>
        <p:spPr>
          <a:xfrm>
            <a:off x="356235" y="1204595"/>
            <a:ext cx="3272155" cy="602615"/>
          </a:xfrm>
          <a:prstGeom prst="rect">
            <a:avLst/>
          </a:prstGeom>
          <a:noFill/>
        </p:spPr>
        <p:txBody>
          <a:bodyPr wrap="square" rtlCol="0">
            <a:noAutofit/>
          </a:bodyPr>
          <a:lstStyle/>
          <a:p>
            <a:pPr indent="0">
              <a:buNone/>
            </a:pPr>
            <a:r>
              <a:rPr lang="en-US" altLang="zh-CN" b="1" dirty="0">
                <a:latin typeface="思源黑体" charset="0"/>
                <a:ea typeface="思源黑体" charset="0"/>
              </a:rPr>
              <a:t>1.</a:t>
            </a:r>
            <a:r>
              <a:rPr lang="zh-CN" altLang="en-US" b="1" dirty="0">
                <a:latin typeface="思源黑体" charset="0"/>
                <a:ea typeface="思源黑体" charset="0"/>
              </a:rPr>
              <a:t>芯象推流选择快手请求失败</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
        <p:nvSpPr>
          <p:cNvPr id="6" name="文本框 5"/>
          <p:cNvSpPr txBox="1"/>
          <p:nvPr>
            <p:custDataLst>
              <p:tags r:id="rId7"/>
            </p:custDataLst>
          </p:nvPr>
        </p:nvSpPr>
        <p:spPr>
          <a:xfrm>
            <a:off x="3628390" y="1994535"/>
            <a:ext cx="3636645" cy="602615"/>
          </a:xfrm>
          <a:prstGeom prst="rect">
            <a:avLst/>
          </a:prstGeom>
          <a:noFill/>
        </p:spPr>
        <p:txBody>
          <a:bodyPr wrap="square" rtlCol="0">
            <a:noAutofit/>
          </a:bodyPr>
          <a:lstStyle/>
          <a:p>
            <a:pPr indent="0">
              <a:buNone/>
            </a:pPr>
            <a:r>
              <a:rPr lang="en-US" altLang="zh-CN" b="1" dirty="0">
                <a:latin typeface="思源黑体" charset="0"/>
                <a:ea typeface="思源黑体" charset="0"/>
              </a:rPr>
              <a:t>2.</a:t>
            </a:r>
            <a:r>
              <a:rPr lang="zh-CN" altLang="en-US" b="1" dirty="0">
                <a:latin typeface="思源黑体" charset="0"/>
                <a:ea typeface="思源黑体" charset="0"/>
              </a:rPr>
              <a:t>可以重新更换一下直播封面图</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
        <p:nvSpPr>
          <p:cNvPr id="7" name="文本框 6"/>
          <p:cNvSpPr txBox="1"/>
          <p:nvPr>
            <p:custDataLst>
              <p:tags r:id="rId8"/>
            </p:custDataLst>
          </p:nvPr>
        </p:nvSpPr>
        <p:spPr>
          <a:xfrm>
            <a:off x="8757285" y="3430905"/>
            <a:ext cx="3790950" cy="602615"/>
          </a:xfrm>
          <a:prstGeom prst="rect">
            <a:avLst/>
          </a:prstGeom>
          <a:noFill/>
        </p:spPr>
        <p:txBody>
          <a:bodyPr wrap="square" rtlCol="0">
            <a:noAutofit/>
          </a:bodyPr>
          <a:lstStyle/>
          <a:p>
            <a:pPr indent="0">
              <a:buNone/>
            </a:pPr>
            <a:r>
              <a:rPr lang="en-US" altLang="zh-CN" b="1" dirty="0">
                <a:latin typeface="思源黑体" charset="0"/>
                <a:ea typeface="思源黑体" charset="0"/>
              </a:rPr>
              <a:t>3.</a:t>
            </a:r>
            <a:r>
              <a:rPr lang="zh-CN" altLang="en-US" b="1" dirty="0">
                <a:latin typeface="思源黑体" charset="0"/>
                <a:ea typeface="思源黑体" charset="0"/>
              </a:rPr>
              <a:t>快手账号违规被风</a:t>
            </a:r>
            <a:r>
              <a:rPr lang="zh-CN" altLang="en-US" b="1" dirty="0" smtClean="0">
                <a:latin typeface="思源黑体" charset="0"/>
                <a:ea typeface="思源黑体" charset="0"/>
              </a:rPr>
              <a:t>控</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301865"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14.</a:t>
            </a:r>
            <a:r>
              <a:rPr lang="zh-CN" altLang="en-US" sz="3600" b="1" dirty="0">
                <a:solidFill>
                  <a:srgbClr val="00B914"/>
                </a:solidFill>
                <a:latin typeface="思源黑体" charset="0"/>
                <a:ea typeface="思源黑体" charset="0"/>
                <a:sym typeface="+mn-ea"/>
              </a:rPr>
              <a:t>芯象填写邀请码提示邀请码失效</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4975860" y="1033780"/>
            <a:ext cx="5418455" cy="5299710"/>
          </a:xfrm>
          <a:prstGeom prst="rect">
            <a:avLst/>
          </a:prstGeom>
        </p:spPr>
      </p:pic>
      <p:sp>
        <p:nvSpPr>
          <p:cNvPr id="5" name="文本框 4"/>
          <p:cNvSpPr txBox="1"/>
          <p:nvPr>
            <p:custDataLst>
              <p:tags r:id="rId4"/>
            </p:custDataLst>
          </p:nvPr>
        </p:nvSpPr>
        <p:spPr>
          <a:xfrm>
            <a:off x="1166495" y="1929130"/>
            <a:ext cx="3154493" cy="3557270"/>
          </a:xfrm>
          <a:prstGeom prst="rect">
            <a:avLst/>
          </a:prstGeom>
          <a:noFill/>
        </p:spPr>
        <p:txBody>
          <a:bodyPr wrap="square" rtlCol="0">
            <a:noAutofit/>
          </a:bodyPr>
          <a:lstStyle/>
          <a:p>
            <a:pPr indent="0">
              <a:buNone/>
            </a:pPr>
            <a:r>
              <a:rPr lang="en-US" altLang="zh-CN" b="1" dirty="0">
                <a:latin typeface="思源黑体" charset="0"/>
                <a:ea typeface="思源黑体" charset="0"/>
              </a:rPr>
              <a:t>1.</a:t>
            </a:r>
            <a:r>
              <a:rPr lang="zh-CN" altLang="en-US" b="1" dirty="0">
                <a:latin typeface="思源黑体" charset="0"/>
                <a:ea typeface="思源黑体" charset="0"/>
              </a:rPr>
              <a:t>填写错了邀请码</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填写的邀请码有多余的空格</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3.</a:t>
            </a:r>
            <a:r>
              <a:rPr lang="zh-CN" altLang="en-US" b="1" dirty="0">
                <a:latin typeface="思源黑体" charset="0"/>
                <a:ea typeface="思源黑体" charset="0"/>
              </a:rPr>
              <a:t>提供的邀请码是错误的</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220075" cy="1753235"/>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15.</a:t>
            </a:r>
            <a:r>
              <a:rPr lang="zh-CN" altLang="en-US" sz="3600" b="1" dirty="0">
                <a:solidFill>
                  <a:srgbClr val="00B914"/>
                </a:solidFill>
                <a:latin typeface="思源黑体" charset="0"/>
                <a:ea typeface="思源黑体" charset="0"/>
                <a:sym typeface="+mn-ea"/>
              </a:rPr>
              <a:t>芯象单一网络跟高效聚合推流的区别</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654050" y="3251200"/>
            <a:ext cx="5073650" cy="3062605"/>
          </a:xfrm>
          <a:prstGeom prst="rect">
            <a:avLst/>
          </a:prstGeom>
        </p:spPr>
      </p:pic>
      <p:pic>
        <p:nvPicPr>
          <p:cNvPr id="3" name="图片 2"/>
          <p:cNvPicPr>
            <a:picLocks noChangeAspect="1"/>
          </p:cNvPicPr>
          <p:nvPr/>
        </p:nvPicPr>
        <p:blipFill>
          <a:blip r:embed="rId3"/>
          <a:stretch>
            <a:fillRect/>
          </a:stretch>
        </p:blipFill>
        <p:spPr>
          <a:xfrm>
            <a:off x="6024880" y="3413760"/>
            <a:ext cx="5928995" cy="2900680"/>
          </a:xfrm>
          <a:prstGeom prst="rect">
            <a:avLst/>
          </a:prstGeom>
        </p:spPr>
      </p:pic>
      <p:sp>
        <p:nvSpPr>
          <p:cNvPr id="5" name="文本框 4"/>
          <p:cNvSpPr txBox="1"/>
          <p:nvPr>
            <p:custDataLst>
              <p:tags r:id="rId4"/>
            </p:custDataLst>
          </p:nvPr>
        </p:nvSpPr>
        <p:spPr>
          <a:xfrm>
            <a:off x="427990" y="1115695"/>
            <a:ext cx="11081385" cy="2135505"/>
          </a:xfrm>
          <a:prstGeom prst="rect">
            <a:avLst/>
          </a:prstGeom>
          <a:noFill/>
        </p:spPr>
        <p:txBody>
          <a:bodyPr wrap="square" rtlCol="0">
            <a:noAutofit/>
          </a:bodyPr>
          <a:lstStyle/>
          <a:p>
            <a:pPr indent="0">
              <a:buNone/>
            </a:pPr>
            <a:r>
              <a:rPr lang="en-US" altLang="zh-CN" b="1" dirty="0">
                <a:latin typeface="思源黑体" charset="0"/>
                <a:ea typeface="思源黑体" charset="0"/>
              </a:rPr>
              <a:t>1.</a:t>
            </a:r>
            <a:r>
              <a:rPr lang="zh-CN" altLang="en-US" b="1" dirty="0">
                <a:latin typeface="思源黑体" charset="0"/>
                <a:ea typeface="思源黑体" charset="0"/>
              </a:rPr>
              <a:t>单一网络顾名思义就是单个网络做直播网络推流，高效聚合就是指多个网络聚合到一起去开播推流，经过芯象服务器的中转聚合，这样哪个网络不稳定了可以其他的网络保障直播网速稳定</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选择单一网络推流不收费，选择高效聚合需要收聚合流量费，普通用户</a:t>
            </a:r>
            <a:r>
              <a:rPr lang="en-US" altLang="zh-CN" b="1" dirty="0">
                <a:latin typeface="思源黑体" charset="0"/>
                <a:ea typeface="思源黑体" charset="0"/>
              </a:rPr>
              <a:t>2</a:t>
            </a:r>
            <a:r>
              <a:rPr lang="zh-CN" altLang="en-US" b="1" dirty="0">
                <a:latin typeface="思源黑体" charset="0"/>
                <a:ea typeface="思源黑体" charset="0"/>
              </a:rPr>
              <a:t>元</a:t>
            </a:r>
            <a:r>
              <a:rPr lang="en-US" altLang="zh-CN" b="1" dirty="0">
                <a:latin typeface="思源黑体" charset="0"/>
                <a:ea typeface="思源黑体" charset="0"/>
              </a:rPr>
              <a:t>/G,</a:t>
            </a:r>
            <a:r>
              <a:rPr lang="zh-CN" altLang="en-US" b="1" dirty="0">
                <a:latin typeface="思源黑体" charset="0"/>
                <a:ea typeface="思源黑体" charset="0"/>
              </a:rPr>
              <a:t>芯象企业版用户</a:t>
            </a:r>
            <a:r>
              <a:rPr lang="en-US" altLang="zh-CN" b="1" dirty="0">
                <a:latin typeface="思源黑体" charset="0"/>
                <a:ea typeface="思源黑体" charset="0"/>
              </a:rPr>
              <a:t>1.6</a:t>
            </a:r>
            <a:r>
              <a:rPr lang="zh-CN" altLang="en-US" b="1" dirty="0">
                <a:latin typeface="思源黑体" charset="0"/>
                <a:ea typeface="思源黑体" charset="0"/>
              </a:rPr>
              <a:t>元</a:t>
            </a:r>
            <a:r>
              <a:rPr lang="en-US" altLang="zh-CN" b="1" dirty="0">
                <a:latin typeface="思源黑体" charset="0"/>
                <a:ea typeface="思源黑体" charset="0"/>
              </a:rPr>
              <a:t>/G</a:t>
            </a:r>
            <a:endParaRPr lang="en-US" altLang="zh-CN" b="1" dirty="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3.聚合流量收费细则 https://www.sinsam.com/sm/help/?TypeName=%E5%BC%80%E7%AF%87&amp;ArticleID=1104&amp;TabId=1</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532370" cy="1753235"/>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16.</a:t>
            </a:r>
            <a:r>
              <a:rPr lang="zh-CN" altLang="en-US" sz="3600" b="1" dirty="0">
                <a:solidFill>
                  <a:srgbClr val="00B914"/>
                </a:solidFill>
                <a:latin typeface="思源黑体" charset="0"/>
                <a:ea typeface="思源黑体" charset="0"/>
                <a:sym typeface="+mn-ea"/>
              </a:rPr>
              <a:t>添加视频设备显示视频帧率才</a:t>
            </a:r>
            <a:r>
              <a:rPr lang="en-US" altLang="zh-CN" sz="3600" b="1" dirty="0">
                <a:solidFill>
                  <a:srgbClr val="00B914"/>
                </a:solidFill>
                <a:latin typeface="思源黑体" charset="0"/>
                <a:ea typeface="思源黑体" charset="0"/>
                <a:sym typeface="+mn-ea"/>
              </a:rPr>
              <a:t>8</a:t>
            </a:r>
            <a:r>
              <a:rPr lang="zh-CN" altLang="en-US" sz="3600" b="1" dirty="0">
                <a:solidFill>
                  <a:srgbClr val="00B914"/>
                </a:solidFill>
                <a:latin typeface="思源黑体" charset="0"/>
                <a:ea typeface="思源黑体" charset="0"/>
                <a:sym typeface="+mn-ea"/>
              </a:rPr>
              <a:t>帧</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4356735" y="1135380"/>
            <a:ext cx="7385050" cy="5581015"/>
          </a:xfrm>
          <a:prstGeom prst="rect">
            <a:avLst/>
          </a:prstGeom>
        </p:spPr>
      </p:pic>
      <p:sp>
        <p:nvSpPr>
          <p:cNvPr id="5" name="文本框 4"/>
          <p:cNvSpPr txBox="1"/>
          <p:nvPr>
            <p:custDataLst>
              <p:tags r:id="rId3"/>
            </p:custDataLst>
          </p:nvPr>
        </p:nvSpPr>
        <p:spPr>
          <a:xfrm>
            <a:off x="570865" y="3143885"/>
            <a:ext cx="3272155" cy="570230"/>
          </a:xfrm>
          <a:prstGeom prst="rect">
            <a:avLst/>
          </a:prstGeom>
          <a:noFill/>
        </p:spPr>
        <p:txBody>
          <a:bodyPr wrap="square" rtlCol="0">
            <a:noAutofit/>
          </a:bodyPr>
          <a:lstStyle/>
          <a:p>
            <a:pPr indent="0">
              <a:buNone/>
            </a:pPr>
            <a:r>
              <a:rPr lang="en-US" altLang="zh-CN" b="1" dirty="0">
                <a:latin typeface="思源黑体" charset="0"/>
                <a:ea typeface="思源黑体" charset="0"/>
              </a:rPr>
              <a:t>1.</a:t>
            </a:r>
            <a:r>
              <a:rPr lang="zh-CN" altLang="en-US" b="1" dirty="0">
                <a:latin typeface="思源黑体" charset="0"/>
                <a:ea typeface="思源黑体" charset="0"/>
              </a:rPr>
              <a:t>更换采集格式，视频格式</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220075" cy="1753235"/>
          </a:xfrm>
          <a:prstGeom prst="rect">
            <a:avLst/>
          </a:prstGeom>
          <a:noFill/>
        </p:spPr>
        <p:txBody>
          <a:bodyPr wrap="none" rtlCol="0">
            <a:spAutoFit/>
          </a:bodyPr>
          <a:lstStyle/>
          <a:p>
            <a:pPr fontAlgn="auto">
              <a:lnSpc>
                <a:spcPct val="100000"/>
              </a:lnSpc>
            </a:pPr>
            <a:r>
              <a:rPr lang="en-US" altLang="zh-CN" sz="3600" b="1" dirty="0">
                <a:solidFill>
                  <a:srgbClr val="00B914"/>
                </a:solidFill>
                <a:latin typeface="思源黑体" charset="0"/>
                <a:ea typeface="思源黑体" charset="0"/>
                <a:sym typeface="+mn-ea"/>
              </a:rPr>
              <a:t>17.</a:t>
            </a:r>
            <a:r>
              <a:rPr lang="zh-CN" altLang="en-US" sz="3600" b="1" dirty="0">
                <a:solidFill>
                  <a:srgbClr val="00B914"/>
                </a:solidFill>
                <a:latin typeface="思源黑体" charset="0"/>
                <a:ea typeface="思源黑体" charset="0"/>
                <a:sym typeface="+mn-ea"/>
              </a:rPr>
              <a:t>芯象企业版支持多少台账号同时登录</a:t>
            </a:r>
            <a:endParaRPr lang="zh-CN" altLang="en-US" sz="3600" b="1" dirty="0">
              <a:solidFill>
                <a:srgbClr val="00B914"/>
              </a:solidFill>
              <a:latin typeface="思源黑体" charset="0"/>
              <a:ea typeface="思源黑体" charset="0"/>
            </a:endParaRPr>
          </a:p>
          <a:p>
            <a:pPr fontAlgn="auto">
              <a:lnSpc>
                <a:spcPct val="100000"/>
              </a:lnSpc>
            </a:pPr>
            <a:endParaRPr lang="zh-CN" altLang="en-US" sz="3600" b="1" dirty="0">
              <a:solidFill>
                <a:srgbClr val="00B914"/>
              </a:solidFill>
              <a:latin typeface="思源黑体" charset="0"/>
              <a:ea typeface="思源黑体" charset="0"/>
            </a:endParaRPr>
          </a:p>
          <a:p>
            <a:pPr fontAlgn="auto">
              <a:lnSpc>
                <a:spcPct val="100000"/>
              </a:lnSpc>
            </a:pPr>
            <a:endParaRPr lang="zh-CN" altLang="en-US" sz="3600" b="1" spc="30" dirty="0">
              <a:solidFill>
                <a:srgbClr val="00B914"/>
              </a:solidFill>
              <a:latin typeface="思源黑体" charset="0"/>
              <a:ea typeface="思源黑体" charset="0"/>
              <a:cs typeface="思源黑体 CN" panose="020B0400000000000000" charset="-122"/>
              <a:sym typeface="+mn-ea"/>
            </a:endParaRPr>
          </a:p>
        </p:txBody>
      </p:sp>
      <p:pic>
        <p:nvPicPr>
          <p:cNvPr id="104" name="图片 103"/>
          <p:cNvPicPr/>
          <p:nvPr/>
        </p:nvPicPr>
        <p:blipFill>
          <a:blip r:embed="rId2"/>
          <a:stretch>
            <a:fillRect/>
          </a:stretch>
        </p:blipFill>
        <p:spPr>
          <a:xfrm>
            <a:off x="6184265" y="2759075"/>
            <a:ext cx="5557520" cy="2866390"/>
          </a:xfrm>
          <a:prstGeom prst="rect">
            <a:avLst/>
          </a:prstGeom>
          <a:noFill/>
          <a:ln w="9525">
            <a:noFill/>
          </a:ln>
        </p:spPr>
      </p:pic>
      <p:pic>
        <p:nvPicPr>
          <p:cNvPr id="2" name="图片 1"/>
          <p:cNvPicPr>
            <a:picLocks noChangeAspect="1"/>
          </p:cNvPicPr>
          <p:nvPr>
            <p:custDataLst>
              <p:tags r:id="rId3"/>
            </p:custDataLst>
          </p:nvPr>
        </p:nvPicPr>
        <p:blipFill>
          <a:blip r:embed="rId4"/>
          <a:stretch>
            <a:fillRect/>
          </a:stretch>
        </p:blipFill>
        <p:spPr>
          <a:xfrm>
            <a:off x="396240" y="2759075"/>
            <a:ext cx="5294630" cy="2865755"/>
          </a:xfrm>
          <a:prstGeom prst="rect">
            <a:avLst/>
          </a:prstGeom>
        </p:spPr>
      </p:pic>
      <p:sp>
        <p:nvSpPr>
          <p:cNvPr id="5" name="文本框 4"/>
          <p:cNvSpPr txBox="1"/>
          <p:nvPr>
            <p:custDataLst>
              <p:tags r:id="rId5"/>
            </p:custDataLst>
          </p:nvPr>
        </p:nvSpPr>
        <p:spPr>
          <a:xfrm>
            <a:off x="427990" y="1115695"/>
            <a:ext cx="11081385" cy="1643380"/>
          </a:xfrm>
          <a:prstGeom prst="rect">
            <a:avLst/>
          </a:prstGeom>
          <a:noFill/>
        </p:spPr>
        <p:txBody>
          <a:bodyPr wrap="square" rtlCol="0">
            <a:noAutofit/>
          </a:bodyPr>
          <a:lstStyle/>
          <a:p>
            <a:pPr indent="0">
              <a:buNone/>
            </a:pPr>
            <a:r>
              <a:rPr lang="en-US" altLang="zh-CN" b="1" dirty="0">
                <a:latin typeface="思源黑体" charset="0"/>
                <a:ea typeface="思源黑体" charset="0"/>
              </a:rPr>
              <a:t>1.</a:t>
            </a:r>
            <a:r>
              <a:rPr lang="zh-CN" altLang="en-US" b="1" dirty="0">
                <a:latin typeface="思源黑体" charset="0"/>
                <a:ea typeface="思源黑体" charset="0"/>
              </a:rPr>
              <a:t>芯象同一个账号可以支持同时登录</a:t>
            </a:r>
            <a:r>
              <a:rPr lang="en-US" altLang="zh-CN" b="1" dirty="0">
                <a:latin typeface="思源黑体" charset="0"/>
                <a:ea typeface="思源黑体" charset="0"/>
              </a:rPr>
              <a:t>10</a:t>
            </a:r>
            <a:r>
              <a:rPr lang="zh-CN" altLang="en-US" b="1" dirty="0">
                <a:latin typeface="思源黑体" charset="0"/>
                <a:ea typeface="思源黑体" charset="0"/>
              </a:rPr>
              <a:t>台电脑分别登录相互不影响</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记录好个人资料上绑定的手机号，退出登录重新登录可以选择忘记密码，设置一个账号跟登录密码这种</a:t>
            </a:r>
            <a:endParaRPr lang="en-US" altLang="zh-CN" b="1" dirty="0">
              <a:latin typeface="思源黑体" charset="0"/>
              <a:ea typeface="思源黑体" charset="0"/>
            </a:endParaRPr>
          </a:p>
          <a:p>
            <a:pPr indent="0">
              <a:buNone/>
            </a:pPr>
            <a:r>
              <a:rPr lang="zh-CN" altLang="en-US" b="1" dirty="0">
                <a:latin typeface="思源黑体" charset="0"/>
                <a:ea typeface="思源黑体" charset="0"/>
              </a:rPr>
              <a:t>（芯象企业版无子账号功能，不像微赞直播那种可以邀请其他微信做直播间管理员这种）</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2960370" cy="645160"/>
          </a:xfrm>
          <a:prstGeom prst="rect">
            <a:avLst/>
          </a:prstGeom>
          <a:noFill/>
        </p:spPr>
        <p:txBody>
          <a:bodyPr wrap="none" rtlCol="0">
            <a:spAutoFit/>
          </a:bodyPr>
          <a:lstStyle/>
          <a:p>
            <a:pPr algn="l" fontAlgn="auto">
              <a:lnSpc>
                <a:spcPct val="100000"/>
              </a:lnSpc>
            </a:pPr>
            <a:r>
              <a:rPr lang="zh-CN" altLang="en-US" sz="3600" b="1" spc="30" dirty="0">
                <a:solidFill>
                  <a:srgbClr val="00B914"/>
                </a:solidFill>
                <a:uFillTx/>
                <a:latin typeface="思源黑体 CN" panose="020B0400000000000000" charset="-122"/>
                <a:ea typeface="思源黑体 CN" panose="020B0400000000000000" charset="-122"/>
                <a:cs typeface="思源黑体 CN" panose="020B0400000000000000" charset="-122"/>
                <a:sym typeface="+mn-ea"/>
              </a:rPr>
              <a:t>主要知识点：</a:t>
            </a:r>
            <a:endParaRPr lang="zh-CN" altLang="en-US" sz="3600" b="1" spc="30" dirty="0">
              <a:solidFill>
                <a:srgbClr val="00B914"/>
              </a:solidFill>
              <a:uFillTx/>
              <a:latin typeface="思源黑体 CN" panose="020B0400000000000000" charset="-122"/>
              <a:ea typeface="思源黑体 CN" panose="020B0400000000000000" charset="-122"/>
              <a:cs typeface="思源黑体 CN" panose="020B0400000000000000" charset="-122"/>
              <a:sym typeface="+mn-ea"/>
            </a:endParaRPr>
          </a:p>
        </p:txBody>
      </p:sp>
      <p:sp>
        <p:nvSpPr>
          <p:cNvPr id="2" name="文本框 1"/>
          <p:cNvSpPr txBox="1"/>
          <p:nvPr/>
        </p:nvSpPr>
        <p:spPr>
          <a:xfrm>
            <a:off x="299720" y="1003300"/>
            <a:ext cx="270192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a:t>
            </a:r>
            <a:r>
              <a:rPr lang="zh-CN" altLang="en-US" sz="1600" dirty="0">
                <a:latin typeface="思源黑体" charset="0"/>
                <a:ea typeface="思源黑体" charset="0"/>
              </a:rPr>
              <a:t>推流提示</a:t>
            </a:r>
            <a:r>
              <a:rPr lang="en-US" altLang="zh-CN" sz="1600" dirty="0">
                <a:latin typeface="思源黑体" charset="0"/>
                <a:ea typeface="思源黑体" charset="0"/>
              </a:rPr>
              <a:t>I/Q error</a:t>
            </a:r>
            <a:r>
              <a:rPr lang="zh-CN" altLang="en-US" sz="1600" dirty="0">
                <a:latin typeface="思源黑体" charset="0"/>
                <a:ea typeface="思源黑体" charset="0"/>
              </a:rPr>
              <a:t>原因</a:t>
            </a:r>
            <a:endParaRPr lang="zh-CN" altLang="en-US" sz="1600" dirty="0">
              <a:latin typeface="思源黑体" charset="0"/>
              <a:ea typeface="思源黑体" charset="0"/>
            </a:endParaRPr>
          </a:p>
        </p:txBody>
      </p:sp>
      <p:sp>
        <p:nvSpPr>
          <p:cNvPr id="6" name="文本框 5"/>
          <p:cNvSpPr txBox="1"/>
          <p:nvPr/>
        </p:nvSpPr>
        <p:spPr>
          <a:xfrm>
            <a:off x="299720" y="1351280"/>
            <a:ext cx="324929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2.</a:t>
            </a:r>
            <a:r>
              <a:rPr lang="zh-CN" altLang="en-US" sz="1600" dirty="0">
                <a:latin typeface="思源黑体" charset="0"/>
                <a:ea typeface="思源黑体" charset="0"/>
              </a:rPr>
              <a:t>芯象导播一体机绑定注册码逻辑</a:t>
            </a:r>
            <a:endParaRPr lang="zh-CN" altLang="en-US" sz="1600" dirty="0">
              <a:latin typeface="思源黑体" charset="0"/>
              <a:ea typeface="思源黑体" charset="0"/>
            </a:endParaRPr>
          </a:p>
        </p:txBody>
      </p:sp>
      <p:sp>
        <p:nvSpPr>
          <p:cNvPr id="9" name="文本框 8"/>
          <p:cNvSpPr txBox="1"/>
          <p:nvPr/>
        </p:nvSpPr>
        <p:spPr>
          <a:xfrm>
            <a:off x="299720" y="1737995"/>
            <a:ext cx="234124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3.</a:t>
            </a:r>
            <a:r>
              <a:rPr lang="zh-CN" altLang="en-US" sz="1600" dirty="0">
                <a:latin typeface="思源黑体" charset="0"/>
                <a:ea typeface="思源黑体" charset="0"/>
              </a:rPr>
              <a:t>芯象直播无声音核查</a:t>
            </a:r>
            <a:endParaRPr lang="zh-CN" altLang="en-US" sz="1600" dirty="0">
              <a:latin typeface="思源黑体" charset="0"/>
              <a:ea typeface="思源黑体" charset="0"/>
            </a:endParaRPr>
          </a:p>
        </p:txBody>
      </p:sp>
      <p:sp>
        <p:nvSpPr>
          <p:cNvPr id="16" name="文本框 15"/>
          <p:cNvSpPr txBox="1"/>
          <p:nvPr/>
        </p:nvSpPr>
        <p:spPr>
          <a:xfrm>
            <a:off x="299720" y="2156460"/>
            <a:ext cx="336359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4.</a:t>
            </a:r>
            <a:r>
              <a:rPr lang="zh-CN" altLang="en-US" sz="1600" dirty="0">
                <a:latin typeface="思源黑体" charset="0"/>
                <a:ea typeface="思源黑体" charset="0"/>
              </a:rPr>
              <a:t>芯象直播声音跟画面不同步原因</a:t>
            </a:r>
            <a:endParaRPr lang="zh-CN" altLang="en-US" sz="1600" dirty="0">
              <a:latin typeface="思源黑体" charset="0"/>
              <a:ea typeface="思源黑体" charset="0"/>
            </a:endParaRPr>
          </a:p>
        </p:txBody>
      </p:sp>
      <p:sp>
        <p:nvSpPr>
          <p:cNvPr id="12" name="矩形 11"/>
          <p:cNvSpPr/>
          <p:nvPr/>
        </p:nvSpPr>
        <p:spPr>
          <a:xfrm>
            <a:off x="205110" y="97937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3" name="矩形 2"/>
          <p:cNvSpPr/>
          <p:nvPr/>
        </p:nvSpPr>
        <p:spPr>
          <a:xfrm>
            <a:off x="197490" y="132481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4" name="矩形 3"/>
          <p:cNvSpPr/>
          <p:nvPr/>
        </p:nvSpPr>
        <p:spPr>
          <a:xfrm>
            <a:off x="197490" y="170136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5" name="矩形 4"/>
          <p:cNvSpPr/>
          <p:nvPr/>
        </p:nvSpPr>
        <p:spPr>
          <a:xfrm>
            <a:off x="197490" y="212364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7" name="矩形 6"/>
          <p:cNvSpPr/>
          <p:nvPr>
            <p:custDataLst>
              <p:tags r:id="rId2"/>
            </p:custDataLst>
          </p:nvPr>
        </p:nvSpPr>
        <p:spPr>
          <a:xfrm rot="21360000">
            <a:off x="216540" y="249575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8" name="矩形 7"/>
          <p:cNvSpPr/>
          <p:nvPr>
            <p:custDataLst>
              <p:tags r:id="rId3"/>
            </p:custDataLst>
          </p:nvPr>
        </p:nvSpPr>
        <p:spPr>
          <a:xfrm>
            <a:off x="227970" y="289008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11" name="矩形 10"/>
          <p:cNvSpPr/>
          <p:nvPr>
            <p:custDataLst>
              <p:tags r:id="rId4"/>
            </p:custDataLst>
          </p:nvPr>
        </p:nvSpPr>
        <p:spPr>
          <a:xfrm>
            <a:off x="197490" y="322727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13" name="文本框 12"/>
          <p:cNvSpPr txBox="1"/>
          <p:nvPr>
            <p:custDataLst>
              <p:tags r:id="rId5"/>
            </p:custDataLst>
          </p:nvPr>
        </p:nvSpPr>
        <p:spPr>
          <a:xfrm>
            <a:off x="292735" y="2463165"/>
            <a:ext cx="3878580"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5.</a:t>
            </a:r>
            <a:r>
              <a:rPr lang="zh-CN" altLang="en-US" sz="1600" dirty="0">
                <a:latin typeface="思源黑体" charset="0"/>
                <a:ea typeface="思源黑体" charset="0"/>
              </a:rPr>
              <a:t>连麦中副麦听不到主麦切换的视频声音</a:t>
            </a:r>
            <a:endParaRPr lang="zh-CN" altLang="en-US" sz="1600" dirty="0">
              <a:latin typeface="思源黑体" charset="0"/>
              <a:ea typeface="思源黑体" charset="0"/>
            </a:endParaRPr>
          </a:p>
        </p:txBody>
      </p:sp>
      <p:sp>
        <p:nvSpPr>
          <p:cNvPr id="14" name="文本框 13"/>
          <p:cNvSpPr txBox="1"/>
          <p:nvPr>
            <p:custDataLst>
              <p:tags r:id="rId6"/>
            </p:custDataLst>
          </p:nvPr>
        </p:nvSpPr>
        <p:spPr>
          <a:xfrm>
            <a:off x="299720" y="2850515"/>
            <a:ext cx="351726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6.</a:t>
            </a:r>
            <a:r>
              <a:rPr lang="zh-CN" altLang="en-US" sz="1600" dirty="0">
                <a:latin typeface="思源黑体" charset="0"/>
                <a:ea typeface="思源黑体" charset="0"/>
              </a:rPr>
              <a:t>芯象虚拟输出都抖音有画面无声音</a:t>
            </a:r>
            <a:endParaRPr lang="zh-CN" altLang="en-US" sz="1600" dirty="0">
              <a:latin typeface="思源黑体" charset="0"/>
              <a:ea typeface="思源黑体" charset="0"/>
            </a:endParaRPr>
          </a:p>
        </p:txBody>
      </p:sp>
      <p:sp>
        <p:nvSpPr>
          <p:cNvPr id="15" name="文本框 14"/>
          <p:cNvSpPr txBox="1"/>
          <p:nvPr>
            <p:custDataLst>
              <p:tags r:id="rId7"/>
            </p:custDataLst>
          </p:nvPr>
        </p:nvSpPr>
        <p:spPr>
          <a:xfrm>
            <a:off x="307975" y="3214370"/>
            <a:ext cx="4155440"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7.</a:t>
            </a:r>
            <a:r>
              <a:rPr lang="zh-CN" altLang="en-US" sz="1600" dirty="0">
                <a:latin typeface="思源黑体" charset="0"/>
                <a:ea typeface="思源黑体" charset="0"/>
              </a:rPr>
              <a:t>芯象虚拟输出到视频号，腾讯会议无声音</a:t>
            </a:r>
            <a:endParaRPr lang="zh-CN" altLang="en-US" sz="1600" dirty="0">
              <a:latin typeface="思源黑体" charset="0"/>
              <a:ea typeface="思源黑体" charset="0"/>
            </a:endParaRPr>
          </a:p>
        </p:txBody>
      </p:sp>
      <p:sp>
        <p:nvSpPr>
          <p:cNvPr id="17" name="矩形 16"/>
          <p:cNvSpPr/>
          <p:nvPr>
            <p:custDataLst>
              <p:tags r:id="rId8"/>
            </p:custDataLst>
          </p:nvPr>
        </p:nvSpPr>
        <p:spPr>
          <a:xfrm>
            <a:off x="227970" y="356509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18" name="矩形 17"/>
          <p:cNvSpPr/>
          <p:nvPr>
            <p:custDataLst>
              <p:tags r:id="rId9"/>
            </p:custDataLst>
          </p:nvPr>
        </p:nvSpPr>
        <p:spPr>
          <a:xfrm>
            <a:off x="227970" y="390227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20" name="文本框 19"/>
          <p:cNvSpPr txBox="1"/>
          <p:nvPr>
            <p:custDataLst>
              <p:tags r:id="rId10"/>
            </p:custDataLst>
          </p:nvPr>
        </p:nvSpPr>
        <p:spPr>
          <a:xfrm>
            <a:off x="4558030" y="5390515"/>
            <a:ext cx="366204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26.</a:t>
            </a:r>
            <a:r>
              <a:rPr lang="zh-CN" altLang="en-US" sz="1600" dirty="0">
                <a:latin typeface="思源黑体" charset="0"/>
                <a:ea typeface="思源黑体" charset="0"/>
              </a:rPr>
              <a:t>芯象投屏出去只有画面无声音教学</a:t>
            </a:r>
            <a:endParaRPr lang="zh-CN" altLang="en-US" sz="1600" dirty="0">
              <a:latin typeface="思源黑体" charset="0"/>
              <a:ea typeface="思源黑体" charset="0"/>
            </a:endParaRPr>
          </a:p>
        </p:txBody>
      </p:sp>
      <p:sp>
        <p:nvSpPr>
          <p:cNvPr id="22" name="文本框 21"/>
          <p:cNvSpPr txBox="1"/>
          <p:nvPr>
            <p:custDataLst>
              <p:tags r:id="rId11"/>
            </p:custDataLst>
          </p:nvPr>
        </p:nvSpPr>
        <p:spPr>
          <a:xfrm>
            <a:off x="307975" y="3965575"/>
            <a:ext cx="368490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9.</a:t>
            </a:r>
            <a:r>
              <a:rPr lang="zh-CN" altLang="en-US" sz="1600" dirty="0">
                <a:latin typeface="思源黑体" charset="0"/>
                <a:ea typeface="思源黑体" charset="0"/>
              </a:rPr>
              <a:t>芯象虚拟集里面的图层位置调整教学</a:t>
            </a:r>
            <a:endParaRPr lang="zh-CN" altLang="en-US" sz="1600" dirty="0">
              <a:latin typeface="思源黑体" charset="0"/>
              <a:ea typeface="思源黑体" charset="0"/>
            </a:endParaRPr>
          </a:p>
        </p:txBody>
      </p:sp>
      <p:sp>
        <p:nvSpPr>
          <p:cNvPr id="23" name="矩形 22"/>
          <p:cNvSpPr/>
          <p:nvPr>
            <p:custDataLst>
              <p:tags r:id="rId12"/>
            </p:custDataLst>
          </p:nvPr>
        </p:nvSpPr>
        <p:spPr>
          <a:xfrm>
            <a:off x="227970" y="422676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24" name="矩形 23"/>
          <p:cNvSpPr/>
          <p:nvPr>
            <p:custDataLst>
              <p:tags r:id="rId13"/>
            </p:custDataLst>
          </p:nvPr>
        </p:nvSpPr>
        <p:spPr>
          <a:xfrm>
            <a:off x="219715" y="456394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25" name="矩形 24"/>
          <p:cNvSpPr/>
          <p:nvPr>
            <p:custDataLst>
              <p:tags r:id="rId14"/>
            </p:custDataLst>
          </p:nvPr>
        </p:nvSpPr>
        <p:spPr>
          <a:xfrm>
            <a:off x="227970" y="500082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26" name="矩形 25"/>
          <p:cNvSpPr/>
          <p:nvPr>
            <p:custDataLst>
              <p:tags r:id="rId15"/>
            </p:custDataLst>
          </p:nvPr>
        </p:nvSpPr>
        <p:spPr>
          <a:xfrm>
            <a:off x="219715" y="541675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27" name="矩形 26"/>
          <p:cNvSpPr/>
          <p:nvPr>
            <p:custDataLst>
              <p:tags r:id="rId16"/>
            </p:custDataLst>
          </p:nvPr>
        </p:nvSpPr>
        <p:spPr>
          <a:xfrm rot="21360000">
            <a:off x="208285" y="583331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28" name="矩形 27"/>
          <p:cNvSpPr/>
          <p:nvPr>
            <p:custDataLst>
              <p:tags r:id="rId17"/>
            </p:custDataLst>
          </p:nvPr>
        </p:nvSpPr>
        <p:spPr>
          <a:xfrm>
            <a:off x="219715" y="622764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29" name="矩形 28"/>
          <p:cNvSpPr/>
          <p:nvPr>
            <p:custDataLst>
              <p:tags r:id="rId18"/>
            </p:custDataLst>
          </p:nvPr>
        </p:nvSpPr>
        <p:spPr>
          <a:xfrm>
            <a:off x="4467865" y="99016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30" name="矩形 29"/>
          <p:cNvSpPr/>
          <p:nvPr>
            <p:custDataLst>
              <p:tags r:id="rId19"/>
            </p:custDataLst>
          </p:nvPr>
        </p:nvSpPr>
        <p:spPr>
          <a:xfrm>
            <a:off x="4467865" y="139974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31" name="矩形 30"/>
          <p:cNvSpPr/>
          <p:nvPr>
            <p:custDataLst>
              <p:tags r:id="rId20"/>
            </p:custDataLst>
          </p:nvPr>
        </p:nvSpPr>
        <p:spPr>
          <a:xfrm>
            <a:off x="4467865" y="179725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32" name="文本框 31"/>
          <p:cNvSpPr txBox="1"/>
          <p:nvPr>
            <p:custDataLst>
              <p:tags r:id="rId21"/>
            </p:custDataLst>
          </p:nvPr>
        </p:nvSpPr>
        <p:spPr>
          <a:xfrm>
            <a:off x="291465" y="4324985"/>
            <a:ext cx="337248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10.</a:t>
            </a:r>
            <a:r>
              <a:rPr lang="zh-CN" altLang="en-US" sz="1600" dirty="0">
                <a:latin typeface="思源黑体" charset="0"/>
                <a:ea typeface="思源黑体" charset="0"/>
              </a:rPr>
              <a:t>芯象导播添加翻页笔快捷键教学</a:t>
            </a:r>
            <a:endParaRPr lang="zh-CN" altLang="en-US" sz="1600" dirty="0">
              <a:latin typeface="思源黑体" charset="0"/>
              <a:ea typeface="思源黑体" charset="0"/>
            </a:endParaRPr>
          </a:p>
        </p:txBody>
      </p:sp>
      <p:sp>
        <p:nvSpPr>
          <p:cNvPr id="33" name="文本框 32"/>
          <p:cNvSpPr txBox="1"/>
          <p:nvPr>
            <p:custDataLst>
              <p:tags r:id="rId22"/>
            </p:custDataLst>
          </p:nvPr>
        </p:nvSpPr>
        <p:spPr>
          <a:xfrm>
            <a:off x="276225" y="4681220"/>
            <a:ext cx="373189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11.</a:t>
            </a:r>
            <a:r>
              <a:rPr lang="zh-CN" altLang="en-US" sz="1600" dirty="0">
                <a:latin typeface="思源黑体" charset="0"/>
                <a:ea typeface="思源黑体" charset="0"/>
              </a:rPr>
              <a:t>手机摄像头用久了手机闪退</a:t>
            </a:r>
            <a:endParaRPr lang="zh-CN" altLang="en-US" sz="1600" dirty="0">
              <a:latin typeface="思源黑体" charset="0"/>
              <a:ea typeface="思源黑体" charset="0"/>
            </a:endParaRPr>
          </a:p>
        </p:txBody>
      </p:sp>
      <p:sp>
        <p:nvSpPr>
          <p:cNvPr id="34" name="文本框 33"/>
          <p:cNvSpPr txBox="1"/>
          <p:nvPr>
            <p:custDataLst>
              <p:tags r:id="rId23"/>
            </p:custDataLst>
          </p:nvPr>
        </p:nvSpPr>
        <p:spPr>
          <a:xfrm>
            <a:off x="273685" y="5033645"/>
            <a:ext cx="351980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12.</a:t>
            </a:r>
            <a:r>
              <a:rPr lang="zh-CN" altLang="en-US" sz="1600" dirty="0">
                <a:latin typeface="思源黑体" charset="0"/>
                <a:ea typeface="思源黑体" charset="0"/>
              </a:rPr>
              <a:t>电脑外接插入罗德麦克风无声音</a:t>
            </a:r>
            <a:endParaRPr lang="zh-CN" altLang="en-US" sz="1600" dirty="0">
              <a:latin typeface="思源黑体" charset="0"/>
              <a:ea typeface="思源黑体" charset="0"/>
            </a:endParaRPr>
          </a:p>
        </p:txBody>
      </p:sp>
      <p:sp>
        <p:nvSpPr>
          <p:cNvPr id="35" name="文本框 34"/>
          <p:cNvSpPr txBox="1"/>
          <p:nvPr>
            <p:custDataLst>
              <p:tags r:id="rId24"/>
            </p:custDataLst>
          </p:nvPr>
        </p:nvSpPr>
        <p:spPr>
          <a:xfrm>
            <a:off x="291465" y="5403850"/>
            <a:ext cx="337248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13.</a:t>
            </a:r>
            <a:r>
              <a:rPr lang="zh-CN" altLang="en-US" sz="1600" dirty="0">
                <a:latin typeface="思源黑体" charset="0"/>
                <a:ea typeface="思源黑体" charset="0"/>
              </a:rPr>
              <a:t>芯象直播快手后台提示请求失败</a:t>
            </a:r>
            <a:endParaRPr lang="zh-CN" altLang="en-US" sz="1600" dirty="0">
              <a:latin typeface="思源黑体" charset="0"/>
              <a:ea typeface="思源黑体" charset="0"/>
            </a:endParaRPr>
          </a:p>
        </p:txBody>
      </p:sp>
      <p:sp>
        <p:nvSpPr>
          <p:cNvPr id="36" name="文本框 35"/>
          <p:cNvSpPr txBox="1"/>
          <p:nvPr>
            <p:custDataLst>
              <p:tags r:id="rId25"/>
            </p:custDataLst>
          </p:nvPr>
        </p:nvSpPr>
        <p:spPr>
          <a:xfrm>
            <a:off x="299720" y="5831205"/>
            <a:ext cx="349313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14.</a:t>
            </a:r>
            <a:r>
              <a:rPr lang="zh-CN" altLang="en-US" sz="1600" dirty="0">
                <a:latin typeface="思源黑体" charset="0"/>
                <a:ea typeface="思源黑体" charset="0"/>
              </a:rPr>
              <a:t>芯象填写邀请码提示邀请码失效</a:t>
            </a:r>
            <a:endParaRPr lang="zh-CN" altLang="en-US" sz="1600" dirty="0">
              <a:latin typeface="思源黑体" charset="0"/>
              <a:ea typeface="思源黑体" charset="0"/>
            </a:endParaRPr>
          </a:p>
        </p:txBody>
      </p:sp>
      <p:sp>
        <p:nvSpPr>
          <p:cNvPr id="37" name="文本框 36"/>
          <p:cNvSpPr txBox="1"/>
          <p:nvPr>
            <p:custDataLst>
              <p:tags r:id="rId26"/>
            </p:custDataLst>
          </p:nvPr>
        </p:nvSpPr>
        <p:spPr>
          <a:xfrm>
            <a:off x="291465" y="6214110"/>
            <a:ext cx="387921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15.</a:t>
            </a:r>
            <a:r>
              <a:rPr lang="zh-CN" altLang="en-US" sz="1600" dirty="0">
                <a:latin typeface="思源黑体" charset="0"/>
                <a:ea typeface="思源黑体" charset="0"/>
              </a:rPr>
              <a:t>芯象单一网络跟高效聚合推流的区别</a:t>
            </a:r>
            <a:endParaRPr lang="zh-CN" altLang="en-US" sz="1600" dirty="0">
              <a:latin typeface="思源黑体" charset="0"/>
              <a:ea typeface="思源黑体" charset="0"/>
            </a:endParaRPr>
          </a:p>
        </p:txBody>
      </p:sp>
      <p:sp>
        <p:nvSpPr>
          <p:cNvPr id="38" name="文本框 37"/>
          <p:cNvSpPr txBox="1"/>
          <p:nvPr>
            <p:custDataLst>
              <p:tags r:id="rId27"/>
            </p:custDataLst>
          </p:nvPr>
        </p:nvSpPr>
        <p:spPr>
          <a:xfrm>
            <a:off x="4516755" y="989965"/>
            <a:ext cx="354647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16.</a:t>
            </a:r>
            <a:r>
              <a:rPr lang="zh-CN" altLang="en-US" sz="1600" dirty="0">
                <a:latin typeface="思源黑体" charset="0"/>
                <a:ea typeface="思源黑体" charset="0"/>
              </a:rPr>
              <a:t>添加视频设备显示视频帧率才</a:t>
            </a:r>
            <a:r>
              <a:rPr lang="en-US" altLang="zh-CN" sz="1600" dirty="0">
                <a:latin typeface="思源黑体" charset="0"/>
                <a:ea typeface="思源黑体" charset="0"/>
              </a:rPr>
              <a:t>8</a:t>
            </a:r>
            <a:r>
              <a:rPr lang="zh-CN" altLang="en-US" sz="1600" dirty="0">
                <a:latin typeface="思源黑体" charset="0"/>
                <a:ea typeface="思源黑体" charset="0"/>
              </a:rPr>
              <a:t>帧</a:t>
            </a:r>
            <a:endParaRPr lang="zh-CN" altLang="en-US" sz="1600" dirty="0">
              <a:latin typeface="思源黑体" charset="0"/>
              <a:ea typeface="思源黑体" charset="0"/>
            </a:endParaRPr>
          </a:p>
        </p:txBody>
      </p:sp>
      <p:sp>
        <p:nvSpPr>
          <p:cNvPr id="39" name="文本框 38"/>
          <p:cNvSpPr txBox="1"/>
          <p:nvPr>
            <p:custDataLst>
              <p:tags r:id="rId28"/>
            </p:custDataLst>
          </p:nvPr>
        </p:nvSpPr>
        <p:spPr>
          <a:xfrm>
            <a:off x="4486274" y="1400811"/>
            <a:ext cx="3866515" cy="338554"/>
          </a:xfrm>
          <a:prstGeom prst="rect">
            <a:avLst/>
          </a:prstGeom>
          <a:noFill/>
        </p:spPr>
        <p:txBody>
          <a:bodyPr wrap="square" rtlCol="0">
            <a:spAutoFit/>
          </a:bodyPr>
          <a:lstStyle/>
          <a:p>
            <a:pPr indent="0">
              <a:buNone/>
            </a:pPr>
            <a:r>
              <a:rPr lang="en-US" altLang="zh-CN" sz="1600" dirty="0">
                <a:latin typeface="思源黑体" charset="0"/>
                <a:ea typeface="思源黑体" charset="0"/>
              </a:rPr>
              <a:t>17</a:t>
            </a:r>
            <a:r>
              <a:rPr lang="zh-CN" altLang="en-US" sz="1600" dirty="0">
                <a:latin typeface="思源黑体" charset="0"/>
                <a:ea typeface="思源黑体" charset="0"/>
              </a:rPr>
              <a:t>芯象企业版支持多少台账号同时登录</a:t>
            </a:r>
            <a:endParaRPr lang="zh-CN" altLang="en-US" sz="1600" dirty="0">
              <a:latin typeface="思源黑体" charset="0"/>
              <a:ea typeface="思源黑体" charset="0"/>
            </a:endParaRPr>
          </a:p>
        </p:txBody>
      </p:sp>
      <p:sp>
        <p:nvSpPr>
          <p:cNvPr id="40" name="文本框 39"/>
          <p:cNvSpPr txBox="1"/>
          <p:nvPr>
            <p:custDataLst>
              <p:tags r:id="rId29"/>
            </p:custDataLst>
          </p:nvPr>
        </p:nvSpPr>
        <p:spPr>
          <a:xfrm>
            <a:off x="4542790" y="1788160"/>
            <a:ext cx="359600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18.</a:t>
            </a:r>
            <a:r>
              <a:rPr lang="zh-CN" altLang="en-US" sz="1600" dirty="0">
                <a:latin typeface="思源黑体" charset="0"/>
                <a:ea typeface="思源黑体" charset="0"/>
              </a:rPr>
              <a:t>芯象录制的视频无法拖动进度条</a:t>
            </a:r>
            <a:endParaRPr lang="zh-CN" altLang="en-US" sz="1600" dirty="0">
              <a:latin typeface="思源黑体" charset="0"/>
              <a:ea typeface="思源黑体" charset="0"/>
            </a:endParaRPr>
          </a:p>
        </p:txBody>
      </p:sp>
      <p:sp>
        <p:nvSpPr>
          <p:cNvPr id="41" name="矩形 40"/>
          <p:cNvSpPr/>
          <p:nvPr>
            <p:custDataLst>
              <p:tags r:id="rId30"/>
            </p:custDataLst>
          </p:nvPr>
        </p:nvSpPr>
        <p:spPr>
          <a:xfrm>
            <a:off x="4471040" y="216301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42" name="矩形 41"/>
          <p:cNvSpPr/>
          <p:nvPr>
            <p:custDataLst>
              <p:tags r:id="rId31"/>
            </p:custDataLst>
          </p:nvPr>
        </p:nvSpPr>
        <p:spPr>
          <a:xfrm>
            <a:off x="4471040" y="263926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43" name="矩形 42"/>
          <p:cNvSpPr/>
          <p:nvPr>
            <p:custDataLst>
              <p:tags r:id="rId32"/>
            </p:custDataLst>
          </p:nvPr>
        </p:nvSpPr>
        <p:spPr>
          <a:xfrm>
            <a:off x="4471040" y="306153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44" name="矩形 43"/>
          <p:cNvSpPr/>
          <p:nvPr>
            <p:custDataLst>
              <p:tags r:id="rId33"/>
            </p:custDataLst>
          </p:nvPr>
        </p:nvSpPr>
        <p:spPr>
          <a:xfrm>
            <a:off x="4471040" y="348381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45" name="矩形 44"/>
          <p:cNvSpPr/>
          <p:nvPr>
            <p:custDataLst>
              <p:tags r:id="rId34"/>
            </p:custDataLst>
          </p:nvPr>
        </p:nvSpPr>
        <p:spPr>
          <a:xfrm rot="21360000">
            <a:off x="4474850" y="394101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46" name="矩形 45"/>
          <p:cNvSpPr/>
          <p:nvPr>
            <p:custDataLst>
              <p:tags r:id="rId35"/>
            </p:custDataLst>
          </p:nvPr>
        </p:nvSpPr>
        <p:spPr>
          <a:xfrm>
            <a:off x="4463420" y="438297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47" name="矩形 46"/>
          <p:cNvSpPr/>
          <p:nvPr>
            <p:custDataLst>
              <p:tags r:id="rId36"/>
            </p:custDataLst>
          </p:nvPr>
        </p:nvSpPr>
        <p:spPr>
          <a:xfrm>
            <a:off x="4471040" y="485985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48" name="矩形 47"/>
          <p:cNvSpPr/>
          <p:nvPr>
            <p:custDataLst>
              <p:tags r:id="rId37"/>
            </p:custDataLst>
          </p:nvPr>
        </p:nvSpPr>
        <p:spPr>
          <a:xfrm>
            <a:off x="4486280" y="539071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49" name="矩形 48"/>
          <p:cNvSpPr/>
          <p:nvPr>
            <p:custDataLst>
              <p:tags r:id="rId38"/>
            </p:custDataLst>
          </p:nvPr>
        </p:nvSpPr>
        <p:spPr>
          <a:xfrm>
            <a:off x="4486280" y="587712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50" name="文本框 49"/>
          <p:cNvSpPr txBox="1"/>
          <p:nvPr>
            <p:custDataLst>
              <p:tags r:id="rId39"/>
            </p:custDataLst>
          </p:nvPr>
        </p:nvSpPr>
        <p:spPr>
          <a:xfrm>
            <a:off x="4542790" y="2162810"/>
            <a:ext cx="3332480"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19.</a:t>
            </a:r>
            <a:r>
              <a:rPr lang="zh-CN" altLang="en-US" sz="1600" dirty="0">
                <a:latin typeface="思源黑体" charset="0"/>
                <a:ea typeface="思源黑体" charset="0"/>
              </a:rPr>
              <a:t>芯象推流的页面红色一直闪烁</a:t>
            </a:r>
            <a:endParaRPr lang="zh-CN" altLang="en-US" sz="1600" dirty="0">
              <a:latin typeface="思源黑体" charset="0"/>
              <a:ea typeface="思源黑体" charset="0"/>
            </a:endParaRPr>
          </a:p>
        </p:txBody>
      </p:sp>
      <p:sp>
        <p:nvSpPr>
          <p:cNvPr id="51" name="文本框 50"/>
          <p:cNvSpPr txBox="1"/>
          <p:nvPr>
            <p:custDataLst>
              <p:tags r:id="rId40"/>
            </p:custDataLst>
          </p:nvPr>
        </p:nvSpPr>
        <p:spPr>
          <a:xfrm>
            <a:off x="4542790" y="2626360"/>
            <a:ext cx="3332480"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20.</a:t>
            </a:r>
            <a:r>
              <a:rPr lang="zh-CN" altLang="en-US" sz="1600" dirty="0">
                <a:latin typeface="思源黑体" charset="0"/>
                <a:ea typeface="思源黑体" charset="0"/>
              </a:rPr>
              <a:t>芯象推流老是会断开重连</a:t>
            </a:r>
            <a:endParaRPr lang="zh-CN" altLang="en-US" sz="1600" dirty="0">
              <a:latin typeface="思源黑体" charset="0"/>
              <a:ea typeface="思源黑体" charset="0"/>
            </a:endParaRPr>
          </a:p>
        </p:txBody>
      </p:sp>
      <p:sp>
        <p:nvSpPr>
          <p:cNvPr id="52" name="文本框 51"/>
          <p:cNvSpPr txBox="1"/>
          <p:nvPr>
            <p:custDataLst>
              <p:tags r:id="rId41"/>
            </p:custDataLst>
          </p:nvPr>
        </p:nvSpPr>
        <p:spPr>
          <a:xfrm>
            <a:off x="4496772" y="3033395"/>
            <a:ext cx="4406254" cy="338554"/>
          </a:xfrm>
          <a:prstGeom prst="rect">
            <a:avLst/>
          </a:prstGeom>
          <a:noFill/>
        </p:spPr>
        <p:txBody>
          <a:bodyPr wrap="square" rtlCol="0">
            <a:spAutoFit/>
          </a:bodyPr>
          <a:lstStyle/>
          <a:p>
            <a:pPr indent="0">
              <a:buNone/>
            </a:pPr>
            <a:r>
              <a:rPr lang="en-US" altLang="zh-CN" sz="1600" dirty="0">
                <a:latin typeface="思源黑体" charset="0"/>
                <a:ea typeface="思源黑体" charset="0"/>
              </a:rPr>
              <a:t>21.</a:t>
            </a:r>
            <a:r>
              <a:rPr lang="zh-CN" altLang="en-US" sz="1600" dirty="0">
                <a:latin typeface="思源黑体" charset="0"/>
                <a:ea typeface="思源黑体" charset="0"/>
              </a:rPr>
              <a:t>芯象添加课件</a:t>
            </a:r>
            <a:r>
              <a:rPr lang="en-US" altLang="zh-CN" sz="1600" dirty="0">
                <a:latin typeface="思源黑体" charset="0"/>
                <a:ea typeface="思源黑体" charset="0"/>
              </a:rPr>
              <a:t>PPT</a:t>
            </a:r>
            <a:r>
              <a:rPr lang="zh-CN" altLang="en-US" sz="1600" dirty="0">
                <a:latin typeface="思源黑体" charset="0"/>
                <a:ea typeface="思源黑体" charset="0"/>
              </a:rPr>
              <a:t>上的动画视频无法播放</a:t>
            </a:r>
            <a:endParaRPr lang="zh-CN" altLang="en-US" sz="1600" dirty="0">
              <a:latin typeface="思源黑体" charset="0"/>
              <a:ea typeface="思源黑体" charset="0"/>
            </a:endParaRPr>
          </a:p>
        </p:txBody>
      </p:sp>
      <p:sp>
        <p:nvSpPr>
          <p:cNvPr id="53" name="文本框 52"/>
          <p:cNvSpPr txBox="1"/>
          <p:nvPr>
            <p:custDataLst>
              <p:tags r:id="rId42"/>
            </p:custDataLst>
          </p:nvPr>
        </p:nvSpPr>
        <p:spPr>
          <a:xfrm>
            <a:off x="4532630" y="3468370"/>
            <a:ext cx="383603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22.</a:t>
            </a:r>
            <a:r>
              <a:rPr lang="zh-CN" altLang="en-US" sz="1600" dirty="0">
                <a:latin typeface="思源黑体" charset="0"/>
                <a:ea typeface="思源黑体" charset="0"/>
              </a:rPr>
              <a:t>芯象绿幕抠图人物后面有黑影</a:t>
            </a:r>
            <a:endParaRPr lang="zh-CN" altLang="en-US" sz="1600" dirty="0">
              <a:latin typeface="思源黑体" charset="0"/>
              <a:ea typeface="思源黑体" charset="0"/>
            </a:endParaRPr>
          </a:p>
        </p:txBody>
      </p:sp>
      <p:sp>
        <p:nvSpPr>
          <p:cNvPr id="54" name="文本框 53"/>
          <p:cNvSpPr txBox="1"/>
          <p:nvPr>
            <p:custDataLst>
              <p:tags r:id="rId43"/>
            </p:custDataLst>
          </p:nvPr>
        </p:nvSpPr>
        <p:spPr>
          <a:xfrm>
            <a:off x="4518025" y="3876040"/>
            <a:ext cx="383603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23.</a:t>
            </a:r>
            <a:r>
              <a:rPr lang="zh-CN" altLang="en-US" sz="1600" dirty="0">
                <a:latin typeface="思源黑体" charset="0"/>
                <a:ea typeface="思源黑体" charset="0"/>
              </a:rPr>
              <a:t>芯象直播到微赞平台反馈卡顿排查</a:t>
            </a:r>
            <a:endParaRPr lang="zh-CN" altLang="en-US" sz="1600" dirty="0">
              <a:latin typeface="思源黑体" charset="0"/>
              <a:ea typeface="思源黑体" charset="0"/>
            </a:endParaRPr>
          </a:p>
        </p:txBody>
      </p:sp>
      <p:sp>
        <p:nvSpPr>
          <p:cNvPr id="55" name="文本框 54"/>
          <p:cNvSpPr txBox="1"/>
          <p:nvPr>
            <p:custDataLst>
              <p:tags r:id="rId44"/>
            </p:custDataLst>
          </p:nvPr>
        </p:nvSpPr>
        <p:spPr>
          <a:xfrm>
            <a:off x="4532630" y="4330700"/>
            <a:ext cx="383603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24.</a:t>
            </a:r>
            <a:r>
              <a:rPr lang="zh-CN" altLang="en-US" sz="1600" dirty="0">
                <a:latin typeface="思源黑体" charset="0"/>
                <a:ea typeface="思源黑体" charset="0"/>
              </a:rPr>
              <a:t>芯象购买了企业版登录却不是企业版</a:t>
            </a:r>
            <a:endParaRPr lang="zh-CN" altLang="en-US" sz="1600" dirty="0">
              <a:latin typeface="思源黑体" charset="0"/>
              <a:ea typeface="思源黑体" charset="0"/>
            </a:endParaRPr>
          </a:p>
        </p:txBody>
      </p:sp>
      <p:sp>
        <p:nvSpPr>
          <p:cNvPr id="56" name="文本框 55"/>
          <p:cNvSpPr txBox="1"/>
          <p:nvPr>
            <p:custDataLst>
              <p:tags r:id="rId45"/>
            </p:custDataLst>
          </p:nvPr>
        </p:nvSpPr>
        <p:spPr>
          <a:xfrm>
            <a:off x="4516755" y="4728210"/>
            <a:ext cx="3836035" cy="583565"/>
          </a:xfrm>
          <a:prstGeom prst="rect">
            <a:avLst/>
          </a:prstGeom>
          <a:noFill/>
        </p:spPr>
        <p:txBody>
          <a:bodyPr wrap="square" rtlCol="0">
            <a:spAutoFit/>
          </a:bodyPr>
          <a:lstStyle/>
          <a:p>
            <a:pPr indent="0">
              <a:buNone/>
            </a:pPr>
            <a:r>
              <a:rPr lang="en-US" altLang="zh-CN" sz="1600" dirty="0">
                <a:latin typeface="思源黑体" charset="0"/>
                <a:ea typeface="思源黑体" charset="0"/>
              </a:rPr>
              <a:t>25.</a:t>
            </a:r>
            <a:r>
              <a:rPr lang="zh-CN" altLang="en-US" sz="1600" dirty="0">
                <a:latin typeface="思源黑体" charset="0"/>
                <a:ea typeface="思源黑体" charset="0"/>
              </a:rPr>
              <a:t>芯象安装打开提示：若要运行此程序，您必须先安装</a:t>
            </a:r>
            <a:r>
              <a:rPr lang="en-US" altLang="zh-CN" sz="1600" dirty="0">
                <a:latin typeface="思源黑体" charset="0"/>
                <a:ea typeface="思源黑体" charset="0"/>
              </a:rPr>
              <a:t>.NET Framework.....</a:t>
            </a:r>
            <a:endParaRPr lang="zh-CN" altLang="en-US" sz="1600" dirty="0">
              <a:latin typeface="思源黑体" charset="0"/>
              <a:ea typeface="思源黑体" charset="0"/>
            </a:endParaRPr>
          </a:p>
        </p:txBody>
      </p:sp>
      <p:sp>
        <p:nvSpPr>
          <p:cNvPr id="57" name="文本框 56"/>
          <p:cNvSpPr txBox="1"/>
          <p:nvPr>
            <p:custDataLst>
              <p:tags r:id="rId46"/>
            </p:custDataLst>
          </p:nvPr>
        </p:nvSpPr>
        <p:spPr>
          <a:xfrm>
            <a:off x="4558030" y="5863590"/>
            <a:ext cx="383603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27.</a:t>
            </a:r>
            <a:r>
              <a:rPr lang="zh-CN" altLang="en-US" sz="1600" dirty="0">
                <a:latin typeface="思源黑体" charset="0"/>
                <a:ea typeface="思源黑体" charset="0"/>
              </a:rPr>
              <a:t>芯象自定义比例投屏如何设置</a:t>
            </a:r>
            <a:endParaRPr lang="zh-CN" altLang="en-US" sz="1600" dirty="0">
              <a:latin typeface="思源黑体" charset="0"/>
              <a:ea typeface="思源黑体" charset="0"/>
            </a:endParaRPr>
          </a:p>
        </p:txBody>
      </p:sp>
      <p:sp>
        <p:nvSpPr>
          <p:cNvPr id="58" name="文本框 57"/>
          <p:cNvSpPr txBox="1"/>
          <p:nvPr>
            <p:custDataLst>
              <p:tags r:id="rId47"/>
            </p:custDataLst>
          </p:nvPr>
        </p:nvSpPr>
        <p:spPr>
          <a:xfrm>
            <a:off x="307975" y="3595370"/>
            <a:ext cx="366204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8.</a:t>
            </a:r>
            <a:r>
              <a:rPr lang="zh-CN" altLang="en-US" sz="1600" dirty="0">
                <a:latin typeface="思源黑体" charset="0"/>
                <a:ea typeface="思源黑体" charset="0"/>
              </a:rPr>
              <a:t>芯象屏幕捕捉腾讯会议常见疑问</a:t>
            </a:r>
            <a:endParaRPr lang="zh-CN" altLang="en-US" sz="1600" dirty="0">
              <a:latin typeface="思源黑体" charset="0"/>
              <a:ea typeface="思源黑体" charset="0"/>
            </a:endParaRPr>
          </a:p>
        </p:txBody>
      </p:sp>
      <p:sp>
        <p:nvSpPr>
          <p:cNvPr id="19" name="矩形 18"/>
          <p:cNvSpPr/>
          <p:nvPr>
            <p:custDataLst>
              <p:tags r:id="rId48"/>
            </p:custDataLst>
          </p:nvPr>
        </p:nvSpPr>
        <p:spPr>
          <a:xfrm>
            <a:off x="4486280" y="627400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59" name="矩形 58"/>
          <p:cNvSpPr/>
          <p:nvPr>
            <p:custDataLst>
              <p:tags r:id="rId49"/>
            </p:custDataLst>
          </p:nvPr>
        </p:nvSpPr>
        <p:spPr>
          <a:xfrm>
            <a:off x="8519165" y="97937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0" name="矩形 59"/>
          <p:cNvSpPr/>
          <p:nvPr>
            <p:custDataLst>
              <p:tags r:id="rId50"/>
            </p:custDataLst>
          </p:nvPr>
        </p:nvSpPr>
        <p:spPr>
          <a:xfrm>
            <a:off x="8519165" y="136926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1" name="矩形 60"/>
          <p:cNvSpPr/>
          <p:nvPr>
            <p:custDataLst>
              <p:tags r:id="rId51"/>
            </p:custDataLst>
          </p:nvPr>
        </p:nvSpPr>
        <p:spPr>
          <a:xfrm>
            <a:off x="8519165" y="179788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2" name="矩形 61"/>
          <p:cNvSpPr/>
          <p:nvPr>
            <p:custDataLst>
              <p:tags r:id="rId52"/>
            </p:custDataLst>
          </p:nvPr>
        </p:nvSpPr>
        <p:spPr>
          <a:xfrm>
            <a:off x="8519165" y="224365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3" name="矩形 62"/>
          <p:cNvSpPr/>
          <p:nvPr>
            <p:custDataLst>
              <p:tags r:id="rId53"/>
            </p:custDataLst>
          </p:nvPr>
        </p:nvSpPr>
        <p:spPr>
          <a:xfrm>
            <a:off x="8519165" y="263354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4" name="矩形 63"/>
          <p:cNvSpPr/>
          <p:nvPr>
            <p:custDataLst>
              <p:tags r:id="rId54"/>
            </p:custDataLst>
          </p:nvPr>
        </p:nvSpPr>
        <p:spPr>
          <a:xfrm>
            <a:off x="8519165" y="306217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5" name="矩形 64"/>
          <p:cNvSpPr/>
          <p:nvPr>
            <p:custDataLst>
              <p:tags r:id="rId55"/>
            </p:custDataLst>
          </p:nvPr>
        </p:nvSpPr>
        <p:spPr>
          <a:xfrm>
            <a:off x="8519165" y="344888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6" name="矩形 65"/>
          <p:cNvSpPr/>
          <p:nvPr>
            <p:custDataLst>
              <p:tags r:id="rId56"/>
            </p:custDataLst>
          </p:nvPr>
        </p:nvSpPr>
        <p:spPr>
          <a:xfrm>
            <a:off x="8519165" y="3838779"/>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7" name="矩形 66"/>
          <p:cNvSpPr/>
          <p:nvPr>
            <p:custDataLst>
              <p:tags r:id="rId57"/>
            </p:custDataLst>
          </p:nvPr>
        </p:nvSpPr>
        <p:spPr>
          <a:xfrm>
            <a:off x="8519165" y="426740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8" name="矩形 67"/>
          <p:cNvSpPr/>
          <p:nvPr>
            <p:custDataLst>
              <p:tags r:id="rId58"/>
            </p:custDataLst>
          </p:nvPr>
        </p:nvSpPr>
        <p:spPr>
          <a:xfrm>
            <a:off x="8519165" y="473476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69" name="矩形 68"/>
          <p:cNvSpPr/>
          <p:nvPr>
            <p:custDataLst>
              <p:tags r:id="rId59"/>
            </p:custDataLst>
          </p:nvPr>
        </p:nvSpPr>
        <p:spPr>
          <a:xfrm>
            <a:off x="8537095" y="5571404"/>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70" name="矩形 69"/>
          <p:cNvSpPr/>
          <p:nvPr>
            <p:custDataLst>
              <p:tags r:id="rId60"/>
            </p:custDataLst>
          </p:nvPr>
        </p:nvSpPr>
        <p:spPr>
          <a:xfrm>
            <a:off x="8519165" y="5141863"/>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72" name="矩形 71"/>
          <p:cNvSpPr/>
          <p:nvPr>
            <p:custDataLst>
              <p:tags r:id="rId61"/>
            </p:custDataLst>
          </p:nvPr>
        </p:nvSpPr>
        <p:spPr>
          <a:xfrm>
            <a:off x="8537095" y="5999748"/>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
        <p:nvSpPr>
          <p:cNvPr id="74" name="文本框 73"/>
          <p:cNvSpPr txBox="1"/>
          <p:nvPr>
            <p:custDataLst>
              <p:tags r:id="rId62"/>
            </p:custDataLst>
          </p:nvPr>
        </p:nvSpPr>
        <p:spPr>
          <a:xfrm>
            <a:off x="4516755" y="6228080"/>
            <a:ext cx="4002410" cy="338554"/>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28.</a:t>
            </a:r>
            <a:r>
              <a:rPr lang="zh-CN" altLang="en-US" sz="1600" dirty="0" smtClean="0">
                <a:latin typeface="思源黑体" charset="0"/>
                <a:ea typeface="思源黑体" charset="0"/>
              </a:rPr>
              <a:t>芯象导播如何把输出画面投屏到显示屏</a:t>
            </a:r>
            <a:endParaRPr lang="zh-CN" altLang="en-US" sz="1600" dirty="0">
              <a:latin typeface="思源黑体" charset="0"/>
              <a:ea typeface="思源黑体" charset="0"/>
            </a:endParaRPr>
          </a:p>
        </p:txBody>
      </p:sp>
      <p:sp>
        <p:nvSpPr>
          <p:cNvPr id="75" name="文本框 74"/>
          <p:cNvSpPr txBox="1"/>
          <p:nvPr>
            <p:custDataLst>
              <p:tags r:id="rId63"/>
            </p:custDataLst>
          </p:nvPr>
        </p:nvSpPr>
        <p:spPr>
          <a:xfrm>
            <a:off x="8590915" y="966470"/>
            <a:ext cx="383603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29.</a:t>
            </a:r>
            <a:r>
              <a:rPr lang="zh-CN" altLang="en-US" sz="1600" dirty="0">
                <a:latin typeface="思源黑体" charset="0"/>
                <a:ea typeface="思源黑体" charset="0"/>
              </a:rPr>
              <a:t>芯象</a:t>
            </a:r>
            <a:r>
              <a:rPr lang="en-US" altLang="zh-CN" sz="1600" dirty="0">
                <a:latin typeface="思源黑体" charset="0"/>
                <a:ea typeface="思源黑体" charset="0"/>
              </a:rPr>
              <a:t>AI</a:t>
            </a:r>
            <a:r>
              <a:rPr lang="zh-CN" altLang="en-US" sz="1600" dirty="0">
                <a:latin typeface="思源黑体" charset="0"/>
                <a:ea typeface="思源黑体" charset="0"/>
              </a:rPr>
              <a:t>抠图提示下图版本不支持</a:t>
            </a:r>
            <a:endParaRPr lang="zh-CN" altLang="en-US" sz="1600" dirty="0">
              <a:latin typeface="思源黑体" charset="0"/>
              <a:ea typeface="思源黑体" charset="0"/>
            </a:endParaRPr>
          </a:p>
        </p:txBody>
      </p:sp>
      <p:sp>
        <p:nvSpPr>
          <p:cNvPr id="76" name="文本框 75"/>
          <p:cNvSpPr txBox="1"/>
          <p:nvPr>
            <p:custDataLst>
              <p:tags r:id="rId64"/>
            </p:custDataLst>
          </p:nvPr>
        </p:nvSpPr>
        <p:spPr>
          <a:xfrm>
            <a:off x="8590915" y="1351280"/>
            <a:ext cx="3836035" cy="337185"/>
          </a:xfrm>
          <a:prstGeom prst="rect">
            <a:avLst/>
          </a:prstGeom>
          <a:noFill/>
        </p:spPr>
        <p:txBody>
          <a:bodyPr wrap="square" rtlCol="0">
            <a:spAutoFit/>
          </a:bodyPr>
          <a:lstStyle/>
          <a:p>
            <a:pPr indent="0">
              <a:buNone/>
            </a:pPr>
            <a:r>
              <a:rPr lang="en-US" altLang="zh-CN" sz="1600" dirty="0">
                <a:latin typeface="思源黑体" charset="0"/>
                <a:ea typeface="思源黑体" charset="0"/>
              </a:rPr>
              <a:t>30.1920x1080</a:t>
            </a:r>
            <a:r>
              <a:rPr lang="zh-CN" altLang="en-US" sz="1600" dirty="0">
                <a:latin typeface="思源黑体" charset="0"/>
                <a:ea typeface="思源黑体" charset="0"/>
              </a:rPr>
              <a:t>分辨率芯象显示640</a:t>
            </a:r>
            <a:r>
              <a:rPr lang="zh-CN" altLang="en-US" sz="1600" dirty="0" smtClean="0">
                <a:latin typeface="思源黑体" charset="0"/>
                <a:ea typeface="思源黑体" charset="0"/>
              </a:rPr>
              <a:t>x</a:t>
            </a:r>
            <a:r>
              <a:rPr lang="en-US" altLang="zh-CN" sz="1600" dirty="0" smtClean="0">
                <a:latin typeface="思源黑体" charset="0"/>
                <a:ea typeface="思源黑体" charset="0"/>
              </a:rPr>
              <a:t>36</a:t>
            </a:r>
            <a:r>
              <a:rPr lang="zh-CN" altLang="en-US" sz="1600" dirty="0" smtClean="0">
                <a:latin typeface="思源黑体" charset="0"/>
                <a:ea typeface="思源黑体" charset="0"/>
              </a:rPr>
              <a:t>0</a:t>
            </a:r>
            <a:endParaRPr lang="zh-CN" altLang="en-US" sz="1600" dirty="0">
              <a:latin typeface="思源黑体" charset="0"/>
              <a:ea typeface="思源黑体" charset="0"/>
            </a:endParaRPr>
          </a:p>
        </p:txBody>
      </p:sp>
      <p:sp>
        <p:nvSpPr>
          <p:cNvPr id="77" name="文本框 76"/>
          <p:cNvSpPr txBox="1"/>
          <p:nvPr>
            <p:custDataLst>
              <p:tags r:id="rId65"/>
            </p:custDataLst>
          </p:nvPr>
        </p:nvSpPr>
        <p:spPr>
          <a:xfrm>
            <a:off x="8590915" y="1815465"/>
            <a:ext cx="383603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31.</a:t>
            </a:r>
            <a:r>
              <a:rPr lang="zh-CN" altLang="en-US" sz="1600" dirty="0">
                <a:latin typeface="思源黑体" charset="0"/>
                <a:ea typeface="思源黑体" charset="0"/>
              </a:rPr>
              <a:t>芯象推流设置那无法粘贴推流地址</a:t>
            </a:r>
            <a:endParaRPr lang="zh-CN" altLang="en-US" sz="1600" dirty="0">
              <a:latin typeface="思源黑体" charset="0"/>
              <a:ea typeface="思源黑体" charset="0"/>
            </a:endParaRPr>
          </a:p>
        </p:txBody>
      </p:sp>
      <p:sp>
        <p:nvSpPr>
          <p:cNvPr id="78" name="文本框 77"/>
          <p:cNvSpPr txBox="1"/>
          <p:nvPr>
            <p:custDataLst>
              <p:tags r:id="rId66"/>
            </p:custDataLst>
          </p:nvPr>
        </p:nvSpPr>
        <p:spPr>
          <a:xfrm>
            <a:off x="8590915" y="2193290"/>
            <a:ext cx="383603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32.</a:t>
            </a:r>
            <a:r>
              <a:rPr lang="zh-CN" altLang="en-US" sz="1600" dirty="0">
                <a:latin typeface="思源黑体" charset="0"/>
                <a:ea typeface="思源黑体" charset="0"/>
              </a:rPr>
              <a:t>芯象直播微赞如何降低直播延迟</a:t>
            </a:r>
            <a:endParaRPr lang="zh-CN" altLang="en-US" sz="1600" dirty="0">
              <a:latin typeface="思源黑体" charset="0"/>
              <a:ea typeface="思源黑体" charset="0"/>
            </a:endParaRPr>
          </a:p>
        </p:txBody>
      </p:sp>
      <p:sp>
        <p:nvSpPr>
          <p:cNvPr id="79" name="文本框 78"/>
          <p:cNvSpPr txBox="1"/>
          <p:nvPr>
            <p:custDataLst>
              <p:tags r:id="rId67"/>
            </p:custDataLst>
          </p:nvPr>
        </p:nvSpPr>
        <p:spPr>
          <a:xfrm>
            <a:off x="8590915" y="2620645"/>
            <a:ext cx="405828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33.</a:t>
            </a:r>
            <a:r>
              <a:rPr lang="zh-CN" altLang="en-US" sz="1600" dirty="0">
                <a:latin typeface="思源黑体" charset="0"/>
                <a:ea typeface="思源黑体" charset="0"/>
              </a:rPr>
              <a:t>打开芯象导播提示：</a:t>
            </a:r>
            <a:r>
              <a:rPr lang="en-US" altLang="zh-CN" sz="1600" dirty="0">
                <a:latin typeface="思源黑体" charset="0"/>
                <a:ea typeface="思源黑体" charset="0"/>
              </a:rPr>
              <a:t>ESSIS error</a:t>
            </a:r>
            <a:endParaRPr lang="en-US" altLang="zh-CN" sz="1600" dirty="0">
              <a:latin typeface="思源黑体" charset="0"/>
              <a:ea typeface="思源黑体" charset="0"/>
            </a:endParaRPr>
          </a:p>
        </p:txBody>
      </p:sp>
      <p:sp>
        <p:nvSpPr>
          <p:cNvPr id="80" name="文本框 79"/>
          <p:cNvSpPr txBox="1"/>
          <p:nvPr>
            <p:custDataLst>
              <p:tags r:id="rId68"/>
            </p:custDataLst>
          </p:nvPr>
        </p:nvSpPr>
        <p:spPr>
          <a:xfrm>
            <a:off x="8590915" y="3049270"/>
            <a:ext cx="405828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34.</a:t>
            </a:r>
            <a:r>
              <a:rPr lang="zh-CN" altLang="en-US" sz="1600" dirty="0">
                <a:latin typeface="思源黑体" charset="0"/>
                <a:ea typeface="思源黑体" charset="0"/>
              </a:rPr>
              <a:t>打开芯象导播</a:t>
            </a:r>
            <a:r>
              <a:rPr lang="en-US" altLang="zh-CN" sz="1600" dirty="0">
                <a:latin typeface="思源黑体" charset="0"/>
                <a:ea typeface="思源黑体" charset="0"/>
              </a:rPr>
              <a:t>CPU%</a:t>
            </a:r>
            <a:r>
              <a:rPr lang="zh-CN" altLang="en-US" sz="1600" dirty="0" smtClean="0">
                <a:latin typeface="思源黑体" charset="0"/>
                <a:ea typeface="思源黑体" charset="0"/>
              </a:rPr>
              <a:t>显示</a:t>
            </a:r>
            <a:r>
              <a:rPr lang="en-US" altLang="zh-CN" sz="1600" dirty="0" smtClean="0">
                <a:latin typeface="思源黑体" charset="0"/>
                <a:ea typeface="思源黑体" charset="0"/>
              </a:rPr>
              <a:t>70-100%</a:t>
            </a:r>
            <a:endParaRPr lang="en-US" altLang="zh-CN" sz="1600" dirty="0">
              <a:latin typeface="思源黑体" charset="0"/>
              <a:ea typeface="思源黑体" charset="0"/>
            </a:endParaRPr>
          </a:p>
        </p:txBody>
      </p:sp>
      <p:sp>
        <p:nvSpPr>
          <p:cNvPr id="81" name="文本框 80"/>
          <p:cNvSpPr txBox="1"/>
          <p:nvPr>
            <p:custDataLst>
              <p:tags r:id="rId69"/>
            </p:custDataLst>
          </p:nvPr>
        </p:nvSpPr>
        <p:spPr>
          <a:xfrm>
            <a:off x="8590915" y="3468370"/>
            <a:ext cx="405828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35.</a:t>
            </a:r>
            <a:r>
              <a:rPr lang="zh-CN" altLang="en-US" sz="1600" dirty="0">
                <a:latin typeface="思源黑体" charset="0"/>
                <a:ea typeface="思源黑体" charset="0"/>
              </a:rPr>
              <a:t>虚拟集上的内容替换或者隐藏删除</a:t>
            </a:r>
            <a:endParaRPr lang="zh-CN" altLang="en-US" sz="1600" dirty="0">
              <a:latin typeface="思源黑体" charset="0"/>
              <a:ea typeface="思源黑体" charset="0"/>
            </a:endParaRPr>
          </a:p>
        </p:txBody>
      </p:sp>
      <p:sp>
        <p:nvSpPr>
          <p:cNvPr id="82" name="文本框 81"/>
          <p:cNvSpPr txBox="1"/>
          <p:nvPr>
            <p:custDataLst>
              <p:tags r:id="rId70"/>
            </p:custDataLst>
          </p:nvPr>
        </p:nvSpPr>
        <p:spPr>
          <a:xfrm>
            <a:off x="8590914" y="3872434"/>
            <a:ext cx="405828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36.</a:t>
            </a:r>
            <a:r>
              <a:rPr lang="zh-CN" altLang="en-US" sz="1600" dirty="0" smtClean="0">
                <a:latin typeface="思源黑体" charset="0"/>
                <a:ea typeface="思源黑体" charset="0"/>
              </a:rPr>
              <a:t>芯像网络来源创建的推流不到画面</a:t>
            </a:r>
            <a:endParaRPr lang="zh-CN" altLang="en-US" sz="1600" dirty="0">
              <a:latin typeface="思源黑体" charset="0"/>
              <a:ea typeface="思源黑体" charset="0"/>
            </a:endParaRPr>
          </a:p>
        </p:txBody>
      </p:sp>
      <p:sp>
        <p:nvSpPr>
          <p:cNvPr id="83" name="文本框 82"/>
          <p:cNvSpPr txBox="1"/>
          <p:nvPr>
            <p:custDataLst>
              <p:tags r:id="rId71"/>
            </p:custDataLst>
          </p:nvPr>
        </p:nvSpPr>
        <p:spPr>
          <a:xfrm>
            <a:off x="8537236" y="4274820"/>
            <a:ext cx="405828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37.</a:t>
            </a:r>
            <a:r>
              <a:rPr lang="zh-CN" altLang="en-US" sz="1600" dirty="0" smtClean="0">
                <a:latin typeface="思源黑体" charset="0"/>
                <a:ea typeface="思源黑体" charset="0"/>
              </a:rPr>
              <a:t>芯像</a:t>
            </a:r>
            <a:r>
              <a:rPr lang="zh-CN" altLang="en-US" sz="1600" dirty="0">
                <a:latin typeface="思源黑体" charset="0"/>
                <a:ea typeface="思源黑体" charset="0"/>
              </a:rPr>
              <a:t>推</a:t>
            </a:r>
            <a:r>
              <a:rPr lang="zh-CN" altLang="en-US" sz="1600" dirty="0" smtClean="0">
                <a:latin typeface="思源黑体" charset="0"/>
                <a:ea typeface="思源黑体" charset="0"/>
              </a:rPr>
              <a:t>流显示：</a:t>
            </a:r>
            <a:r>
              <a:rPr lang="en-US" altLang="zh-CN" sz="1600" dirty="0" err="1" smtClean="0">
                <a:latin typeface="思源黑体" charset="0"/>
                <a:ea typeface="思源黑体" charset="0"/>
              </a:rPr>
              <a:t>Errpr</a:t>
            </a:r>
            <a:r>
              <a:rPr lang="en-US" altLang="zh-CN" sz="1600" dirty="0" smtClean="0">
                <a:latin typeface="思源黑体" charset="0"/>
                <a:ea typeface="思源黑体" charset="0"/>
              </a:rPr>
              <a:t> number-10054</a:t>
            </a:r>
            <a:r>
              <a:rPr lang="en-US" altLang="zh-CN" sz="1600" dirty="0">
                <a:latin typeface="思源黑体" charset="0"/>
                <a:ea typeface="思源黑体" charset="0"/>
              </a:rPr>
              <a:t>.</a:t>
            </a:r>
            <a:endParaRPr lang="zh-CN" altLang="en-US" sz="1600" dirty="0">
              <a:latin typeface="思源黑体" charset="0"/>
              <a:ea typeface="思源黑体" charset="0"/>
            </a:endParaRPr>
          </a:p>
        </p:txBody>
      </p:sp>
      <p:sp>
        <p:nvSpPr>
          <p:cNvPr id="84" name="文本框 83"/>
          <p:cNvSpPr txBox="1"/>
          <p:nvPr>
            <p:custDataLst>
              <p:tags r:id="rId72"/>
            </p:custDataLst>
          </p:nvPr>
        </p:nvSpPr>
        <p:spPr>
          <a:xfrm>
            <a:off x="8537235" y="4731523"/>
            <a:ext cx="405828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38.</a:t>
            </a:r>
            <a:r>
              <a:rPr lang="zh-CN" altLang="en-US" sz="1600" dirty="0">
                <a:latin typeface="思源黑体" charset="0"/>
                <a:ea typeface="思源黑体" charset="0"/>
              </a:rPr>
              <a:t>对</a:t>
            </a:r>
            <a:r>
              <a:rPr lang="zh-CN" altLang="en-US" sz="1600" dirty="0" smtClean="0">
                <a:latin typeface="思源黑体" charset="0"/>
                <a:ea typeface="思源黑体" charset="0"/>
              </a:rPr>
              <a:t>公账号打款开通芯象企业版易错点</a:t>
            </a:r>
            <a:r>
              <a:rPr lang="en-US" altLang="zh-CN" sz="1600" dirty="0" smtClean="0">
                <a:latin typeface="思源黑体" charset="0"/>
                <a:ea typeface="思源黑体" charset="0"/>
              </a:rPr>
              <a:t>.</a:t>
            </a:r>
            <a:endParaRPr lang="zh-CN" altLang="en-US" sz="1600" dirty="0">
              <a:latin typeface="思源黑体" charset="0"/>
              <a:ea typeface="思源黑体" charset="0"/>
            </a:endParaRPr>
          </a:p>
        </p:txBody>
      </p:sp>
      <p:sp>
        <p:nvSpPr>
          <p:cNvPr id="85" name="文本框 84"/>
          <p:cNvSpPr txBox="1"/>
          <p:nvPr>
            <p:custDataLst>
              <p:tags r:id="rId73"/>
            </p:custDataLst>
          </p:nvPr>
        </p:nvSpPr>
        <p:spPr>
          <a:xfrm>
            <a:off x="8555165" y="5141863"/>
            <a:ext cx="383603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3</a:t>
            </a:r>
            <a:r>
              <a:rPr lang="en-US" altLang="zh-CN" sz="1600" dirty="0">
                <a:latin typeface="思源黑体" charset="0"/>
                <a:ea typeface="思源黑体" charset="0"/>
              </a:rPr>
              <a:t>9</a:t>
            </a:r>
            <a:r>
              <a:rPr lang="en-US" altLang="zh-CN" sz="1600" dirty="0" smtClean="0">
                <a:latin typeface="思源黑体" charset="0"/>
                <a:ea typeface="思源黑体" charset="0"/>
              </a:rPr>
              <a:t>.</a:t>
            </a:r>
            <a:r>
              <a:rPr lang="zh-CN" altLang="en-US" sz="1600" dirty="0">
                <a:latin typeface="思源黑体" charset="0"/>
                <a:ea typeface="思源黑体" charset="0"/>
              </a:rPr>
              <a:t>摄像机画面进不来电脑芯象视频设备</a:t>
            </a:r>
            <a:endParaRPr lang="zh-CN" altLang="en-US" sz="1600" dirty="0">
              <a:latin typeface="思源黑体" charset="0"/>
              <a:ea typeface="思源黑体" charset="0"/>
            </a:endParaRPr>
          </a:p>
        </p:txBody>
      </p:sp>
      <p:sp>
        <p:nvSpPr>
          <p:cNvPr id="86" name="文本框 85"/>
          <p:cNvSpPr txBox="1"/>
          <p:nvPr>
            <p:custDataLst>
              <p:tags r:id="rId74"/>
            </p:custDataLst>
          </p:nvPr>
        </p:nvSpPr>
        <p:spPr>
          <a:xfrm>
            <a:off x="8555165" y="5583392"/>
            <a:ext cx="3836035" cy="337185"/>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40.</a:t>
            </a:r>
            <a:r>
              <a:rPr lang="zh-CN" altLang="en-US" sz="1600" dirty="0" smtClean="0">
                <a:latin typeface="思源黑体" charset="0"/>
                <a:ea typeface="思源黑体" charset="0"/>
              </a:rPr>
              <a:t>芯象点录制提示不支持录制</a:t>
            </a:r>
            <a:endParaRPr lang="zh-CN" altLang="en-US" sz="1600" dirty="0">
              <a:latin typeface="思源黑体" charset="0"/>
              <a:ea typeface="思源黑体" charset="0"/>
            </a:endParaRPr>
          </a:p>
        </p:txBody>
      </p:sp>
      <p:sp>
        <p:nvSpPr>
          <p:cNvPr id="87" name="文本框 86"/>
          <p:cNvSpPr txBox="1"/>
          <p:nvPr>
            <p:custDataLst>
              <p:tags r:id="rId75"/>
            </p:custDataLst>
          </p:nvPr>
        </p:nvSpPr>
        <p:spPr>
          <a:xfrm>
            <a:off x="8567570" y="5999113"/>
            <a:ext cx="3120501" cy="338554"/>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41.</a:t>
            </a:r>
            <a:r>
              <a:rPr lang="zh-CN" altLang="en-US" sz="1600" dirty="0">
                <a:latin typeface="思源黑体" charset="0"/>
                <a:ea typeface="思源黑体" charset="0"/>
              </a:rPr>
              <a:t>如何</a:t>
            </a:r>
            <a:r>
              <a:rPr lang="zh-CN" altLang="en-US" sz="1600" dirty="0" smtClean="0">
                <a:latin typeface="思源黑体" charset="0"/>
                <a:ea typeface="思源黑体" charset="0"/>
              </a:rPr>
              <a:t>修改字幕模板的内容文本</a:t>
            </a:r>
            <a:endParaRPr lang="zh-CN" altLang="en-US" sz="1600" dirty="0">
              <a:latin typeface="思源黑体" charset="0"/>
              <a:ea typeface="思源黑体" charset="0"/>
            </a:endParaRPr>
          </a:p>
        </p:txBody>
      </p:sp>
      <p:sp>
        <p:nvSpPr>
          <p:cNvPr id="88" name="文本框 87"/>
          <p:cNvSpPr txBox="1"/>
          <p:nvPr>
            <p:custDataLst>
              <p:tags r:id="rId76"/>
            </p:custDataLst>
          </p:nvPr>
        </p:nvSpPr>
        <p:spPr>
          <a:xfrm>
            <a:off x="8549640" y="6364025"/>
            <a:ext cx="3642360" cy="338554"/>
          </a:xfrm>
          <a:prstGeom prst="rect">
            <a:avLst/>
          </a:prstGeom>
          <a:noFill/>
        </p:spPr>
        <p:txBody>
          <a:bodyPr wrap="square" rtlCol="0">
            <a:spAutoFit/>
          </a:bodyPr>
          <a:lstStyle/>
          <a:p>
            <a:pPr indent="0">
              <a:buNone/>
            </a:pPr>
            <a:r>
              <a:rPr lang="en-US" altLang="zh-CN" sz="1600" dirty="0" smtClean="0">
                <a:latin typeface="思源黑体" charset="0"/>
                <a:ea typeface="思源黑体" charset="0"/>
              </a:rPr>
              <a:t>41.</a:t>
            </a:r>
            <a:r>
              <a:rPr lang="zh-CN" altLang="en-US" sz="1600" dirty="0" smtClean="0">
                <a:latin typeface="思源黑体" charset="0"/>
                <a:ea typeface="思源黑体" charset="0"/>
              </a:rPr>
              <a:t>芯象导播添加视频设备确定会闪退</a:t>
            </a:r>
            <a:endParaRPr lang="zh-CN" altLang="en-US" sz="1600" dirty="0">
              <a:latin typeface="思源黑体" charset="0"/>
              <a:ea typeface="思源黑体" charset="0"/>
            </a:endParaRPr>
          </a:p>
        </p:txBody>
      </p:sp>
      <p:sp>
        <p:nvSpPr>
          <p:cNvPr id="89" name="矩形 88"/>
          <p:cNvSpPr/>
          <p:nvPr/>
        </p:nvSpPr>
        <p:spPr>
          <a:xfrm>
            <a:off x="8531710" y="6382702"/>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301865" cy="1753235"/>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18.</a:t>
            </a:r>
            <a:r>
              <a:rPr lang="zh-CN" altLang="en-US" sz="3600" b="1" dirty="0">
                <a:solidFill>
                  <a:srgbClr val="00B914"/>
                </a:solidFill>
                <a:latin typeface="思源黑体" charset="0"/>
                <a:ea typeface="思源黑体" charset="0"/>
                <a:sym typeface="+mn-ea"/>
              </a:rPr>
              <a:t>芯象录制的视频无法拖动进度条</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sp>
        <p:nvSpPr>
          <p:cNvPr id="2" name="圆角矩形 1"/>
          <p:cNvSpPr/>
          <p:nvPr/>
        </p:nvSpPr>
        <p:spPr>
          <a:xfrm>
            <a:off x="6170148" y="1230611"/>
            <a:ext cx="3675529" cy="48833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 name="矩形 2"/>
          <p:cNvSpPr/>
          <p:nvPr/>
        </p:nvSpPr>
        <p:spPr>
          <a:xfrm>
            <a:off x="7219876" y="2983846"/>
            <a:ext cx="1576072" cy="923330"/>
          </a:xfrm>
          <a:prstGeom prst="rect">
            <a:avLst/>
          </a:prstGeom>
          <a:noFill/>
        </p:spPr>
        <p:txBody>
          <a:bodyPr wrap="none" lIns="91440" tIns="45720" rIns="91440" bIns="45720">
            <a:spAutoFit/>
          </a:bodyPr>
          <a:lstStyle/>
          <a:p>
            <a:pPr algn="ctr"/>
            <a:r>
              <a:rPr lang="zh-CN" alt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无图</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文本框 5"/>
          <p:cNvSpPr txBox="1"/>
          <p:nvPr>
            <p:custDataLst>
              <p:tags r:id="rId2"/>
            </p:custDataLst>
          </p:nvPr>
        </p:nvSpPr>
        <p:spPr>
          <a:xfrm>
            <a:off x="2018948" y="2082257"/>
            <a:ext cx="3626336" cy="3180025"/>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用</a:t>
            </a:r>
            <a:r>
              <a:rPr lang="en-US" altLang="zh-CN" b="1" dirty="0" err="1" smtClean="0">
                <a:latin typeface="思源黑体" charset="0"/>
                <a:ea typeface="思源黑体" charset="0"/>
              </a:rPr>
              <a:t>vlc</a:t>
            </a:r>
            <a:r>
              <a:rPr lang="zh-CN" altLang="en-US" b="1" dirty="0" smtClean="0">
                <a:latin typeface="思源黑体" charset="0"/>
                <a:ea typeface="思源黑体" charset="0"/>
              </a:rPr>
              <a:t>播放器播放</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a:latin typeface="思源黑体" charset="0"/>
                <a:ea typeface="思源黑体" charset="0"/>
              </a:rPr>
              <a:t>导</a:t>
            </a:r>
            <a:r>
              <a:rPr lang="zh-CN" altLang="en-US" b="1" dirty="0" smtClean="0">
                <a:latin typeface="思源黑体" charset="0"/>
                <a:ea typeface="思源黑体" charset="0"/>
              </a:rPr>
              <a:t>入格式工厂软件去转码一便</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smtClean="0">
                <a:latin typeface="思源黑体" charset="0"/>
                <a:ea typeface="思源黑体" charset="0"/>
              </a:rPr>
              <a:t>3.</a:t>
            </a:r>
            <a:r>
              <a:rPr lang="zh-CN" altLang="en-US" b="1" dirty="0" smtClean="0">
                <a:latin typeface="思源黑体" charset="0"/>
                <a:ea typeface="思源黑体" charset="0"/>
              </a:rPr>
              <a:t>录制的时候选择</a:t>
            </a:r>
            <a:r>
              <a:rPr lang="en-US" altLang="zh-CN" b="1" dirty="0" smtClean="0">
                <a:latin typeface="思源黑体" charset="0"/>
                <a:ea typeface="思源黑体" charset="0"/>
              </a:rPr>
              <a:t>TS </a:t>
            </a:r>
            <a:r>
              <a:rPr lang="zh-CN" altLang="en-US" b="1" dirty="0" smtClean="0">
                <a:latin typeface="思源黑体" charset="0"/>
                <a:ea typeface="思源黑体" charset="0"/>
              </a:rPr>
              <a:t>格式视频格式，不直接录制</a:t>
            </a:r>
            <a:r>
              <a:rPr lang="en-US" altLang="zh-CN" b="1" dirty="0" smtClean="0">
                <a:latin typeface="思源黑体" charset="0"/>
                <a:ea typeface="思源黑体" charset="0"/>
              </a:rPr>
              <a:t>MP4</a:t>
            </a:r>
            <a:r>
              <a:rPr lang="zh-CN" altLang="en-US" b="1" dirty="0" smtClean="0">
                <a:latin typeface="思源黑体" charset="0"/>
                <a:ea typeface="思源黑体" charset="0"/>
              </a:rPr>
              <a:t>格式</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6842760"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19.</a:t>
            </a:r>
            <a:r>
              <a:rPr lang="zh-CN" altLang="en-US" sz="3600" b="1" dirty="0">
                <a:solidFill>
                  <a:srgbClr val="00B914"/>
                </a:solidFill>
                <a:latin typeface="思源黑体" charset="0"/>
                <a:ea typeface="思源黑体" charset="0"/>
                <a:sym typeface="+mn-ea"/>
              </a:rPr>
              <a:t>芯象推流的页面红色一直闪烁</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076" y="2090052"/>
            <a:ext cx="7347288" cy="3666455"/>
          </a:xfrm>
          <a:prstGeom prst="rect">
            <a:avLst/>
          </a:prstGeom>
        </p:spPr>
      </p:pic>
      <p:sp>
        <p:nvSpPr>
          <p:cNvPr id="5" name="文本框 4"/>
          <p:cNvSpPr txBox="1"/>
          <p:nvPr>
            <p:custDataLst>
              <p:tags r:id="rId3"/>
            </p:custDataLst>
          </p:nvPr>
        </p:nvSpPr>
        <p:spPr>
          <a:xfrm>
            <a:off x="967740" y="2333269"/>
            <a:ext cx="3626336" cy="2651108"/>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低压的</a:t>
            </a:r>
            <a:r>
              <a:rPr lang="en-US" altLang="zh-CN" b="1" dirty="0" smtClean="0">
                <a:latin typeface="思源黑体" charset="0"/>
                <a:ea typeface="思源黑体" charset="0"/>
              </a:rPr>
              <a:t>CPU</a:t>
            </a:r>
            <a:r>
              <a:rPr lang="zh-CN" altLang="en-US" b="1" dirty="0" smtClean="0">
                <a:latin typeface="思源黑体" charset="0"/>
                <a:ea typeface="思源黑体" charset="0"/>
              </a:rPr>
              <a:t>，电脑配置性能配置不够</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网络不稳定，网速不够，推流数据推不出去丢包</a:t>
            </a:r>
            <a:endParaRPr lang="en-US" altLang="zh-CN" b="1" dirty="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zh-CN" altLang="en-US" b="1" dirty="0" smtClean="0">
                <a:latin typeface="思源黑体" charset="0"/>
                <a:ea typeface="思源黑体" charset="0"/>
              </a:rPr>
              <a:t>（闪有两种颜色，红色的是数据网络丢包，黄色的是电脑性能不够）</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5924550" cy="1753235"/>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20.</a:t>
            </a:r>
            <a:r>
              <a:rPr lang="zh-CN" altLang="en-US" sz="3600" b="1" dirty="0">
                <a:solidFill>
                  <a:srgbClr val="00B914"/>
                </a:solidFill>
                <a:latin typeface="思源黑体" charset="0"/>
                <a:ea typeface="思源黑体" charset="0"/>
                <a:sym typeface="+mn-ea"/>
              </a:rPr>
              <a:t>芯象推流老是会断开重连</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8420194" y="1089099"/>
            <a:ext cx="2364702" cy="5115517"/>
          </a:xfrm>
          <a:prstGeom prst="rect">
            <a:avLst/>
          </a:prstGeom>
        </p:spPr>
      </p:pic>
      <p:pic>
        <p:nvPicPr>
          <p:cNvPr id="4" name="图片 3"/>
          <p:cNvPicPr>
            <a:picLocks noChangeAspect="1"/>
          </p:cNvPicPr>
          <p:nvPr/>
        </p:nvPicPr>
        <p:blipFill>
          <a:blip r:embed="rId3"/>
          <a:stretch>
            <a:fillRect/>
          </a:stretch>
        </p:blipFill>
        <p:spPr>
          <a:xfrm>
            <a:off x="1340279" y="2687204"/>
            <a:ext cx="6215903" cy="3517412"/>
          </a:xfrm>
          <a:prstGeom prst="rect">
            <a:avLst/>
          </a:prstGeom>
        </p:spPr>
      </p:pic>
      <p:sp>
        <p:nvSpPr>
          <p:cNvPr id="7" name="文本框 6"/>
          <p:cNvSpPr txBox="1"/>
          <p:nvPr>
            <p:custDataLst>
              <p:tags r:id="rId4"/>
            </p:custDataLst>
          </p:nvPr>
        </p:nvSpPr>
        <p:spPr>
          <a:xfrm>
            <a:off x="1617121" y="1360393"/>
            <a:ext cx="5662220" cy="1134148"/>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a:latin typeface="思源黑体" charset="0"/>
                <a:ea typeface="思源黑体" charset="0"/>
              </a:rPr>
              <a:t>推</a:t>
            </a:r>
            <a:r>
              <a:rPr lang="zh-CN" altLang="en-US" b="1" dirty="0" smtClean="0">
                <a:latin typeface="思源黑体" charset="0"/>
                <a:ea typeface="思源黑体" charset="0"/>
              </a:rPr>
              <a:t>流地址填写不完整，缺少串流密钥</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填写的推流地址失效被禁了</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911590" cy="64516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21.</a:t>
            </a:r>
            <a:r>
              <a:rPr lang="zh-CN" altLang="en-US" sz="3600" b="1" dirty="0">
                <a:solidFill>
                  <a:srgbClr val="00B914"/>
                </a:solidFill>
                <a:latin typeface="思源黑体" charset="0"/>
                <a:ea typeface="思源黑体" charset="0"/>
                <a:sym typeface="+mn-ea"/>
              </a:rPr>
              <a:t>芯象添加课件</a:t>
            </a:r>
            <a:r>
              <a:rPr lang="en-US" altLang="zh-CN" sz="3600" b="1" dirty="0">
                <a:solidFill>
                  <a:srgbClr val="00B914"/>
                </a:solidFill>
                <a:latin typeface="思源黑体" charset="0"/>
                <a:ea typeface="思源黑体" charset="0"/>
                <a:sym typeface="+mn-ea"/>
              </a:rPr>
              <a:t>PPT</a:t>
            </a:r>
            <a:r>
              <a:rPr lang="zh-CN" altLang="en-US" sz="3600" b="1" dirty="0">
                <a:solidFill>
                  <a:srgbClr val="00B914"/>
                </a:solidFill>
                <a:latin typeface="思源黑体" charset="0"/>
                <a:ea typeface="思源黑体" charset="0"/>
                <a:sym typeface="+mn-ea"/>
              </a:rPr>
              <a:t>上的动画视频无法播放</a:t>
            </a: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sp>
        <p:nvSpPr>
          <p:cNvPr id="4" name="圆角矩形 3"/>
          <p:cNvSpPr/>
          <p:nvPr/>
        </p:nvSpPr>
        <p:spPr>
          <a:xfrm>
            <a:off x="6170148" y="1230611"/>
            <a:ext cx="3675529" cy="488331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矩形 4"/>
          <p:cNvSpPr/>
          <p:nvPr/>
        </p:nvSpPr>
        <p:spPr>
          <a:xfrm>
            <a:off x="7219876" y="2983846"/>
            <a:ext cx="1576072" cy="923330"/>
          </a:xfrm>
          <a:prstGeom prst="rect">
            <a:avLst/>
          </a:prstGeom>
          <a:noFill/>
        </p:spPr>
        <p:txBody>
          <a:bodyPr wrap="none" lIns="91440" tIns="45720" rIns="91440" bIns="45720">
            <a:spAutoFit/>
          </a:bodyPr>
          <a:lstStyle/>
          <a:p>
            <a:pPr algn="ctr"/>
            <a:r>
              <a:rPr lang="zh-CN" alt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无图</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文本框 5"/>
          <p:cNvSpPr txBox="1"/>
          <p:nvPr>
            <p:custDataLst>
              <p:tags r:id="rId2"/>
            </p:custDataLst>
          </p:nvPr>
        </p:nvSpPr>
        <p:spPr>
          <a:xfrm>
            <a:off x="1625974" y="2326442"/>
            <a:ext cx="3797561" cy="3106169"/>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芯象添加的课件</a:t>
            </a:r>
            <a:r>
              <a:rPr lang="en-US" altLang="zh-CN" b="1" dirty="0" smtClean="0">
                <a:latin typeface="思源黑体" charset="0"/>
                <a:ea typeface="思源黑体" charset="0"/>
              </a:rPr>
              <a:t>PPT</a:t>
            </a:r>
            <a:r>
              <a:rPr lang="zh-CN" altLang="en-US" b="1" dirty="0" smtClean="0">
                <a:latin typeface="思源黑体" charset="0"/>
                <a:ea typeface="思源黑体" charset="0"/>
              </a:rPr>
              <a:t>不支持播放</a:t>
            </a:r>
            <a:r>
              <a:rPr lang="en-US" altLang="zh-CN" b="1" dirty="0" smtClean="0">
                <a:latin typeface="思源黑体" charset="0"/>
                <a:ea typeface="思源黑体" charset="0"/>
              </a:rPr>
              <a:t>PPT</a:t>
            </a:r>
            <a:r>
              <a:rPr lang="zh-CN" altLang="en-US" b="1" dirty="0" smtClean="0">
                <a:latin typeface="思源黑体" charset="0"/>
                <a:ea typeface="思源黑体" charset="0"/>
              </a:rPr>
              <a:t>里面的视频，或者动画转场效果</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可用另外的办法方式解决，电脑打开</a:t>
            </a:r>
            <a:r>
              <a:rPr lang="en-US" altLang="zh-CN" b="1" dirty="0" smtClean="0">
                <a:latin typeface="思源黑体" charset="0"/>
                <a:ea typeface="思源黑体" charset="0"/>
              </a:rPr>
              <a:t>PPT </a:t>
            </a:r>
            <a:r>
              <a:rPr lang="zh-CN" altLang="en-US" b="1" dirty="0" smtClean="0">
                <a:latin typeface="思源黑体" charset="0"/>
                <a:ea typeface="思源黑体" charset="0"/>
              </a:rPr>
              <a:t>文件，然后选择芯象的添加来源，选择屏幕捕捉添加进来</a:t>
            </a:r>
            <a:r>
              <a:rPr lang="en-US" altLang="zh-CN" b="1" dirty="0" smtClean="0">
                <a:latin typeface="思源黑体" charset="0"/>
                <a:ea typeface="思源黑体" charset="0"/>
              </a:rPr>
              <a:t>PPT </a:t>
            </a:r>
            <a:r>
              <a:rPr lang="zh-CN" altLang="en-US" b="1" dirty="0" smtClean="0">
                <a:latin typeface="思源黑体" charset="0"/>
                <a:ea typeface="思源黑体" charset="0"/>
              </a:rPr>
              <a:t>课件的内容画面跟音频，然后在机位设置去位置调整拉大到整体布局</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6842760"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22.</a:t>
            </a:r>
            <a:r>
              <a:rPr lang="zh-CN" altLang="en-US" sz="3600" b="1" dirty="0">
                <a:solidFill>
                  <a:srgbClr val="00B914"/>
                </a:solidFill>
                <a:latin typeface="思源黑体" charset="0"/>
                <a:ea typeface="思源黑体" charset="0"/>
                <a:sym typeface="+mn-ea"/>
              </a:rPr>
              <a:t>芯象绿幕抠图人物后面有黑影</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764" y="2706075"/>
            <a:ext cx="5020684" cy="370103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3623" y="1267928"/>
            <a:ext cx="2449137" cy="5300547"/>
          </a:xfrm>
          <a:prstGeom prst="rect">
            <a:avLst/>
          </a:prstGeom>
        </p:spPr>
      </p:pic>
      <p:sp>
        <p:nvSpPr>
          <p:cNvPr id="6" name="文本框 5"/>
          <p:cNvSpPr txBox="1"/>
          <p:nvPr>
            <p:custDataLst>
              <p:tags r:id="rId4"/>
            </p:custDataLst>
          </p:nvPr>
        </p:nvSpPr>
        <p:spPr>
          <a:xfrm>
            <a:off x="1164302" y="811922"/>
            <a:ext cx="6842759" cy="1626478"/>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现场抠图没抠好</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现场打光那些没打好，灯光布局要均匀</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3.</a:t>
            </a:r>
            <a:r>
              <a:rPr lang="zh-CN" altLang="en-US" b="1" dirty="0" smtClean="0">
                <a:latin typeface="思源黑体" charset="0"/>
                <a:ea typeface="思源黑体" charset="0"/>
              </a:rPr>
              <a:t>现场人物后面的背景太杂，不是那种单纯的绿幕或者纯颜色背景</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760970"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23.</a:t>
            </a:r>
            <a:r>
              <a:rPr lang="zh-CN" altLang="en-US" sz="3600" b="1" dirty="0">
                <a:solidFill>
                  <a:srgbClr val="00B914"/>
                </a:solidFill>
                <a:latin typeface="思源黑体" charset="0"/>
                <a:ea typeface="思源黑体" charset="0"/>
                <a:sym typeface="+mn-ea"/>
              </a:rPr>
              <a:t>芯象直播到微赞平台反馈卡顿排查</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3883882" y="1683803"/>
            <a:ext cx="7857903" cy="4430125"/>
          </a:xfrm>
          <a:prstGeom prst="rect">
            <a:avLst/>
          </a:prstGeom>
        </p:spPr>
      </p:pic>
      <p:sp>
        <p:nvSpPr>
          <p:cNvPr id="5" name="文本框 4"/>
          <p:cNvSpPr txBox="1"/>
          <p:nvPr>
            <p:custDataLst>
              <p:tags r:id="rId3"/>
            </p:custDataLst>
          </p:nvPr>
        </p:nvSpPr>
        <p:spPr>
          <a:xfrm>
            <a:off x="967740" y="1683803"/>
            <a:ext cx="2367792" cy="4143256"/>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首先核查芯象推流那点开设置，查看，看一下芯象监控的直播推流数据码率那些是否正常稳定</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a:latin typeface="思源黑体" charset="0"/>
                <a:ea typeface="思源黑体" charset="0"/>
              </a:rPr>
              <a:t>超</a:t>
            </a:r>
            <a:r>
              <a:rPr lang="zh-CN" altLang="en-US" b="1" dirty="0" smtClean="0">
                <a:latin typeface="思源黑体" charset="0"/>
                <a:ea typeface="思源黑体" charset="0"/>
              </a:rPr>
              <a:t>管进去微赞直播的后台，找到那场直播的推流监控那看下码率那些是否稳定</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3.</a:t>
            </a:r>
            <a:r>
              <a:rPr lang="zh-CN" altLang="en-US" b="1" dirty="0" smtClean="0">
                <a:latin typeface="思源黑体" charset="0"/>
                <a:ea typeface="思源黑体" charset="0"/>
              </a:rPr>
              <a:t>如果数据码率那些都是稳定的，去总后台切换单个话题服务器</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220075"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24.</a:t>
            </a:r>
            <a:r>
              <a:rPr lang="zh-CN" altLang="en-US" sz="3600" b="1" dirty="0">
                <a:solidFill>
                  <a:srgbClr val="00B914"/>
                </a:solidFill>
                <a:latin typeface="思源黑体" charset="0"/>
                <a:ea typeface="思源黑体" charset="0"/>
                <a:sym typeface="+mn-ea"/>
              </a:rPr>
              <a:t>芯象购买了企业版登录却不是企业版</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063" y="1905615"/>
            <a:ext cx="7849722" cy="3903514"/>
          </a:xfrm>
          <a:prstGeom prst="rect">
            <a:avLst/>
          </a:prstGeom>
        </p:spPr>
      </p:pic>
      <p:sp>
        <p:nvSpPr>
          <p:cNvPr id="5" name="文本框 4"/>
          <p:cNvSpPr txBox="1"/>
          <p:nvPr>
            <p:custDataLst>
              <p:tags r:id="rId3"/>
            </p:custDataLst>
          </p:nvPr>
        </p:nvSpPr>
        <p:spPr>
          <a:xfrm>
            <a:off x="967740" y="1905615"/>
            <a:ext cx="2726380" cy="4226243"/>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提供付款的微信账单详情截图（找技术或者浩哥或者我查询付款账单对于的用户</a:t>
            </a:r>
            <a:r>
              <a:rPr lang="en-US" altLang="zh-CN" b="1" dirty="0" smtClean="0">
                <a:latin typeface="思源黑体" charset="0"/>
                <a:ea typeface="思源黑体" charset="0"/>
              </a:rPr>
              <a:t>ID </a:t>
            </a:r>
            <a:r>
              <a:rPr lang="zh-CN" altLang="en-US" b="1" dirty="0" smtClean="0">
                <a:latin typeface="思源黑体" charset="0"/>
                <a:ea typeface="思源黑体" charset="0"/>
              </a:rPr>
              <a:t>是多少）</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如果查询用手机号</a:t>
            </a:r>
            <a:r>
              <a:rPr lang="en-US" altLang="zh-CN" b="1" dirty="0" smtClean="0">
                <a:latin typeface="思源黑体" charset="0"/>
                <a:ea typeface="思源黑体" charset="0"/>
              </a:rPr>
              <a:t>+</a:t>
            </a:r>
            <a:r>
              <a:rPr lang="zh-CN" altLang="en-US" b="1" dirty="0" smtClean="0">
                <a:latin typeface="思源黑体" charset="0"/>
                <a:ea typeface="思源黑体" charset="0"/>
              </a:rPr>
              <a:t>验证码登录跟 直接微信扫码登录后的用户</a:t>
            </a:r>
            <a:r>
              <a:rPr lang="en-US" altLang="zh-CN" b="1" dirty="0" smtClean="0">
                <a:latin typeface="思源黑体" charset="0"/>
                <a:ea typeface="思源黑体" charset="0"/>
              </a:rPr>
              <a:t>ID</a:t>
            </a:r>
            <a:r>
              <a:rPr lang="zh-CN" altLang="en-US" b="1" dirty="0" smtClean="0">
                <a:latin typeface="思源黑体" charset="0"/>
                <a:ea typeface="思源黑体" charset="0"/>
              </a:rPr>
              <a:t>不是同一个，但是两个用户</a:t>
            </a:r>
            <a:r>
              <a:rPr lang="en-US" altLang="zh-CN" b="1" dirty="0" smtClean="0">
                <a:latin typeface="思源黑体" charset="0"/>
                <a:ea typeface="思源黑体" charset="0"/>
              </a:rPr>
              <a:t>ID</a:t>
            </a:r>
            <a:r>
              <a:rPr lang="zh-CN" altLang="en-US" b="1" dirty="0" smtClean="0">
                <a:latin typeface="思源黑体" charset="0"/>
                <a:ea typeface="思源黑体" charset="0"/>
              </a:rPr>
              <a:t>绑定的手机号又是同一个</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3.</a:t>
            </a:r>
            <a:r>
              <a:rPr lang="zh-CN" altLang="en-US" b="1" dirty="0" smtClean="0">
                <a:latin typeface="思源黑体" charset="0"/>
                <a:ea typeface="思源黑体" charset="0"/>
              </a:rPr>
              <a:t>反馈到芯象问题对接群找技术那边处理合并一个账号</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725"/>
            <a:ext cx="10589260" cy="1630045"/>
          </a:xfrm>
          <a:prstGeom prst="rect">
            <a:avLst/>
          </a:prstGeom>
          <a:noFill/>
        </p:spPr>
        <p:txBody>
          <a:bodyPr wrap="squar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25.</a:t>
            </a:r>
            <a:r>
              <a:rPr lang="zh-CN" altLang="en-US" sz="3600" b="1" dirty="0">
                <a:solidFill>
                  <a:srgbClr val="00B914"/>
                </a:solidFill>
                <a:latin typeface="思源黑体" charset="0"/>
                <a:ea typeface="思源黑体" charset="0"/>
                <a:sym typeface="+mn-ea"/>
              </a:rPr>
              <a:t>芯象安装打开提示：</a:t>
            </a:r>
            <a:endParaRPr lang="zh-CN" altLang="en-US" sz="3600" b="1" dirty="0">
              <a:solidFill>
                <a:srgbClr val="00B914"/>
              </a:solidFill>
              <a:latin typeface="思源黑体" charset="0"/>
              <a:ea typeface="思源黑体" charset="0"/>
              <a:sym typeface="+mn-ea"/>
            </a:endParaRPr>
          </a:p>
          <a:p>
            <a:pPr algn="l" fontAlgn="auto">
              <a:lnSpc>
                <a:spcPct val="100000"/>
              </a:lnSpc>
            </a:pPr>
            <a:r>
              <a:rPr lang="zh-CN" altLang="en-US" sz="3200" b="1" dirty="0">
                <a:solidFill>
                  <a:srgbClr val="00B914"/>
                </a:solidFill>
                <a:latin typeface="思源黑体" charset="0"/>
                <a:ea typeface="思源黑体" charset="0"/>
                <a:sym typeface="+mn-ea"/>
              </a:rPr>
              <a:t>若要运行此程序，您必须先安装</a:t>
            </a:r>
            <a:r>
              <a:rPr lang="en-US" altLang="zh-CN" sz="3200" b="1" dirty="0">
                <a:solidFill>
                  <a:srgbClr val="00B914"/>
                </a:solidFill>
                <a:latin typeface="思源黑体" charset="0"/>
                <a:ea typeface="思源黑体" charset="0"/>
                <a:sym typeface="+mn-ea"/>
              </a:rPr>
              <a:t>.NET Framework.....</a:t>
            </a:r>
            <a:endParaRPr lang="zh-CN" altLang="en-US" sz="3200" b="1" dirty="0">
              <a:solidFill>
                <a:srgbClr val="00B914"/>
              </a:solidFill>
              <a:latin typeface="思源黑体" charset="0"/>
              <a:ea typeface="思源黑体" charset="0"/>
            </a:endParaRPr>
          </a:p>
          <a:p>
            <a:pPr algn="l" fontAlgn="auto">
              <a:lnSpc>
                <a:spcPct val="100000"/>
              </a:lnSpc>
            </a:pPr>
            <a:endParaRPr lang="zh-CN" altLang="en-US" sz="32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979" y="1928494"/>
            <a:ext cx="8711807" cy="4203363"/>
          </a:xfrm>
          <a:prstGeom prst="rect">
            <a:avLst/>
          </a:prstGeom>
        </p:spPr>
      </p:pic>
      <p:sp>
        <p:nvSpPr>
          <p:cNvPr id="5" name="文本框 4"/>
          <p:cNvSpPr txBox="1"/>
          <p:nvPr>
            <p:custDataLst>
              <p:tags r:id="rId3"/>
            </p:custDataLst>
          </p:nvPr>
        </p:nvSpPr>
        <p:spPr>
          <a:xfrm>
            <a:off x="967740" y="1905615"/>
            <a:ext cx="2726380" cy="4226243"/>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出现这种一般是</a:t>
            </a:r>
            <a:r>
              <a:rPr lang="en-US" altLang="zh-CN" b="1" dirty="0" smtClean="0">
                <a:latin typeface="思源黑体" charset="0"/>
                <a:ea typeface="思源黑体" charset="0"/>
              </a:rPr>
              <a:t>win7</a:t>
            </a:r>
            <a:r>
              <a:rPr lang="zh-CN" altLang="en-US" b="1" dirty="0" smtClean="0">
                <a:latin typeface="思源黑体" charset="0"/>
                <a:ea typeface="思源黑体" charset="0"/>
              </a:rPr>
              <a:t>系统的电脑，可告知客户那边换台要</a:t>
            </a:r>
            <a:r>
              <a:rPr lang="en-US" altLang="zh-CN" b="1" dirty="0" smtClean="0">
                <a:latin typeface="思源黑体" charset="0"/>
                <a:ea typeface="思源黑体" charset="0"/>
              </a:rPr>
              <a:t>win10</a:t>
            </a:r>
            <a:r>
              <a:rPr lang="zh-CN" altLang="en-US" b="1" dirty="0" smtClean="0">
                <a:latin typeface="思源黑体" charset="0"/>
                <a:ea typeface="思源黑体" charset="0"/>
              </a:rPr>
              <a:t>系统的电脑来</a:t>
            </a:r>
            <a:endParaRPr lang="en-US" altLang="zh-CN" b="1" dirty="0" smtClean="0">
              <a:latin typeface="思源黑体" charset="0"/>
              <a:ea typeface="思源黑体" charset="0"/>
            </a:endParaRPr>
          </a:p>
          <a:p>
            <a:pPr indent="0">
              <a:buNone/>
            </a:pP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如果客户紧急，又无</a:t>
            </a:r>
            <a:r>
              <a:rPr lang="en-US" altLang="zh-CN" b="1" dirty="0" smtClean="0">
                <a:latin typeface="思源黑体" charset="0"/>
                <a:ea typeface="思源黑体" charset="0"/>
              </a:rPr>
              <a:t>win10</a:t>
            </a:r>
            <a:r>
              <a:rPr lang="zh-CN" altLang="en-US" b="1" dirty="0" smtClean="0">
                <a:latin typeface="思源黑体" charset="0"/>
                <a:ea typeface="思源黑体" charset="0"/>
              </a:rPr>
              <a:t>系统的电脑，可以联系这边发一个</a:t>
            </a:r>
            <a:r>
              <a:rPr lang="en-US" altLang="zh-CN" b="1" dirty="0" err="1" smtClean="0">
                <a:latin typeface="思源黑体" charset="0"/>
                <a:ea typeface="思源黑体" charset="0"/>
              </a:rPr>
              <a:t>net.framework</a:t>
            </a:r>
            <a:r>
              <a:rPr lang="en-US" altLang="zh-CN" b="1" dirty="0" smtClean="0">
                <a:latin typeface="思源黑体" charset="0"/>
                <a:ea typeface="思源黑体" charset="0"/>
              </a:rPr>
              <a:t> </a:t>
            </a:r>
            <a:r>
              <a:rPr lang="zh-CN" altLang="en-US" b="1" dirty="0" smtClean="0">
                <a:latin typeface="思源黑体" charset="0"/>
                <a:ea typeface="思源黑体" charset="0"/>
              </a:rPr>
              <a:t>的驱动程序</a:t>
            </a:r>
            <a:endParaRPr lang="en-US" altLang="zh-CN" b="1" dirty="0" smtClean="0">
              <a:latin typeface="思源黑体" charset="0"/>
              <a:ea typeface="思源黑体" charset="0"/>
            </a:endParaRPr>
          </a:p>
          <a:p>
            <a:pPr indent="0">
              <a:buNone/>
            </a:pPr>
            <a:r>
              <a:rPr lang="zh-CN" altLang="en-US" b="1" dirty="0" smtClean="0">
                <a:latin typeface="思源黑体" charset="0"/>
                <a:ea typeface="思源黑体" charset="0"/>
              </a:rPr>
              <a:t>（用</a:t>
            </a:r>
            <a:r>
              <a:rPr lang="en-US" altLang="zh-CN" b="1" dirty="0" smtClean="0">
                <a:latin typeface="思源黑体" charset="0"/>
                <a:ea typeface="思源黑体" charset="0"/>
              </a:rPr>
              <a:t>win7</a:t>
            </a:r>
            <a:r>
              <a:rPr lang="zh-CN" altLang="en-US" b="1" dirty="0" smtClean="0">
                <a:latin typeface="思源黑体" charset="0"/>
                <a:ea typeface="思源黑体" charset="0"/>
              </a:rPr>
              <a:t>系统出现什么直播问题技术那边也不好处理）</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760970"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26.</a:t>
            </a:r>
            <a:r>
              <a:rPr lang="zh-CN" altLang="en-US" sz="3600" b="1" dirty="0">
                <a:solidFill>
                  <a:srgbClr val="00B914"/>
                </a:solidFill>
                <a:latin typeface="思源黑体" charset="0"/>
                <a:ea typeface="思源黑体" charset="0"/>
                <a:sym typeface="+mn-ea"/>
              </a:rPr>
              <a:t>芯象投屏出去只有画面无声音教学</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3932555" y="1613648"/>
            <a:ext cx="8141436" cy="4634752"/>
          </a:xfrm>
          <a:prstGeom prst="rect">
            <a:avLst/>
          </a:prstGeom>
        </p:spPr>
      </p:pic>
      <p:sp>
        <p:nvSpPr>
          <p:cNvPr id="5" name="文本框 4"/>
          <p:cNvSpPr txBox="1"/>
          <p:nvPr>
            <p:custDataLst>
              <p:tags r:id="rId3"/>
            </p:custDataLst>
          </p:nvPr>
        </p:nvSpPr>
        <p:spPr>
          <a:xfrm>
            <a:off x="967740" y="1613648"/>
            <a:ext cx="2726380" cy="4226243"/>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出现这种一般是</a:t>
            </a:r>
            <a:r>
              <a:rPr lang="en-US" altLang="zh-CN" b="1" dirty="0" smtClean="0">
                <a:latin typeface="思源黑体" charset="0"/>
                <a:ea typeface="思源黑体" charset="0"/>
              </a:rPr>
              <a:t>win7</a:t>
            </a:r>
            <a:r>
              <a:rPr lang="zh-CN" altLang="en-US" b="1" dirty="0" smtClean="0">
                <a:latin typeface="思源黑体" charset="0"/>
                <a:ea typeface="思源黑体" charset="0"/>
              </a:rPr>
              <a:t>系统的电脑，可告知客户那边换台要</a:t>
            </a:r>
            <a:r>
              <a:rPr lang="en-US" altLang="zh-CN" b="1" dirty="0" smtClean="0">
                <a:latin typeface="思源黑体" charset="0"/>
                <a:ea typeface="思源黑体" charset="0"/>
              </a:rPr>
              <a:t>win10</a:t>
            </a:r>
            <a:r>
              <a:rPr lang="zh-CN" altLang="en-US" b="1" dirty="0" smtClean="0">
                <a:latin typeface="思源黑体" charset="0"/>
                <a:ea typeface="思源黑体" charset="0"/>
              </a:rPr>
              <a:t>系统的电脑来</a:t>
            </a:r>
            <a:endParaRPr lang="en-US" altLang="zh-CN" b="1" dirty="0" smtClean="0">
              <a:latin typeface="思源黑体" charset="0"/>
              <a:ea typeface="思源黑体" charset="0"/>
            </a:endParaRPr>
          </a:p>
          <a:p>
            <a:pPr indent="0">
              <a:buNone/>
            </a:pP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如果客户紧急，又无</a:t>
            </a:r>
            <a:r>
              <a:rPr lang="en-US" altLang="zh-CN" b="1" dirty="0" smtClean="0">
                <a:latin typeface="思源黑体" charset="0"/>
                <a:ea typeface="思源黑体" charset="0"/>
              </a:rPr>
              <a:t>win10</a:t>
            </a:r>
            <a:r>
              <a:rPr lang="zh-CN" altLang="en-US" b="1" dirty="0" smtClean="0">
                <a:latin typeface="思源黑体" charset="0"/>
                <a:ea typeface="思源黑体" charset="0"/>
              </a:rPr>
              <a:t>系统的电脑，可以联系这边发一个</a:t>
            </a:r>
            <a:r>
              <a:rPr lang="en-US" altLang="zh-CN" b="1" dirty="0" err="1" smtClean="0">
                <a:latin typeface="思源黑体" charset="0"/>
                <a:ea typeface="思源黑体" charset="0"/>
              </a:rPr>
              <a:t>net.framework</a:t>
            </a:r>
            <a:r>
              <a:rPr lang="en-US" altLang="zh-CN" b="1" dirty="0" smtClean="0">
                <a:latin typeface="思源黑体" charset="0"/>
                <a:ea typeface="思源黑体" charset="0"/>
              </a:rPr>
              <a:t> </a:t>
            </a:r>
            <a:r>
              <a:rPr lang="zh-CN" altLang="en-US" b="1" dirty="0" smtClean="0">
                <a:latin typeface="思源黑体" charset="0"/>
                <a:ea typeface="思源黑体" charset="0"/>
              </a:rPr>
              <a:t>的驱动程序</a:t>
            </a:r>
            <a:endParaRPr lang="en-US" altLang="zh-CN" b="1" dirty="0" smtClean="0">
              <a:latin typeface="思源黑体" charset="0"/>
              <a:ea typeface="思源黑体" charset="0"/>
            </a:endParaRPr>
          </a:p>
          <a:p>
            <a:pPr indent="0">
              <a:buNone/>
            </a:pPr>
            <a:r>
              <a:rPr lang="zh-CN" altLang="en-US" b="1" dirty="0" smtClean="0">
                <a:latin typeface="思源黑体" charset="0"/>
                <a:ea typeface="思源黑体" charset="0"/>
              </a:rPr>
              <a:t>（用</a:t>
            </a:r>
            <a:r>
              <a:rPr lang="en-US" altLang="zh-CN" b="1" dirty="0" smtClean="0">
                <a:latin typeface="思源黑体" charset="0"/>
                <a:ea typeface="思源黑体" charset="0"/>
              </a:rPr>
              <a:t>win7</a:t>
            </a:r>
            <a:r>
              <a:rPr lang="zh-CN" altLang="en-US" b="1" dirty="0" smtClean="0">
                <a:latin typeface="思源黑体" charset="0"/>
                <a:ea typeface="思源黑体" charset="0"/>
              </a:rPr>
              <a:t>系统出现什么直播问题技术那边也不好处理）</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6842760"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27.</a:t>
            </a:r>
            <a:r>
              <a:rPr lang="zh-CN" altLang="en-US" sz="3600" b="1" dirty="0">
                <a:solidFill>
                  <a:srgbClr val="00B914"/>
                </a:solidFill>
                <a:latin typeface="思源黑体" charset="0"/>
                <a:ea typeface="思源黑体" charset="0"/>
                <a:sym typeface="+mn-ea"/>
              </a:rPr>
              <a:t>芯象自定义比例投屏如何设置</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3437099" y="1650322"/>
            <a:ext cx="8646649" cy="4487242"/>
          </a:xfrm>
          <a:prstGeom prst="rect">
            <a:avLst/>
          </a:prstGeom>
        </p:spPr>
      </p:pic>
      <p:sp>
        <p:nvSpPr>
          <p:cNvPr id="5" name="文本框 4"/>
          <p:cNvSpPr txBox="1"/>
          <p:nvPr>
            <p:custDataLst>
              <p:tags r:id="rId3"/>
            </p:custDataLst>
          </p:nvPr>
        </p:nvSpPr>
        <p:spPr>
          <a:xfrm>
            <a:off x="555363" y="1775013"/>
            <a:ext cx="2726380" cy="2456328"/>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a:latin typeface="思源黑体" charset="0"/>
                <a:ea typeface="思源黑体" charset="0"/>
              </a:rPr>
              <a:t>需要</a:t>
            </a:r>
            <a:r>
              <a:rPr lang="zh-CN" altLang="en-US" b="1" dirty="0" smtClean="0">
                <a:latin typeface="思源黑体" charset="0"/>
                <a:ea typeface="思源黑体" charset="0"/>
              </a:rPr>
              <a:t>芯象导播版本安装到最新公测版或者最新稳定版</a:t>
            </a:r>
            <a:endParaRPr lang="en-US" altLang="zh-CN" b="1" dirty="0" smtClean="0">
              <a:latin typeface="思源黑体" charset="0"/>
              <a:ea typeface="思源黑体" charset="0"/>
            </a:endParaRPr>
          </a:p>
          <a:p>
            <a:pPr indent="0">
              <a:buNone/>
            </a:pP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a:latin typeface="思源黑体" charset="0"/>
                <a:ea typeface="思源黑体" charset="0"/>
              </a:rPr>
              <a:t>点</a:t>
            </a:r>
            <a:r>
              <a:rPr lang="zh-CN" altLang="en-US" b="1" dirty="0" smtClean="0">
                <a:latin typeface="思源黑体" charset="0"/>
                <a:ea typeface="思源黑体" charset="0"/>
              </a:rPr>
              <a:t>开投屏右边的展开小箭头，点击投屏设置，勾选自定义投屏画面布局</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custDataLst>
              <p:tags r:id="rId1"/>
            </p:custDataLst>
          </p:nvPr>
        </p:nvPicPr>
        <p:blipFill>
          <a:blip r:embed="rId2"/>
          <a:stretch>
            <a:fillRect/>
          </a:stretch>
        </p:blipFill>
        <p:spPr>
          <a:xfrm>
            <a:off x="10652760" y="298450"/>
            <a:ext cx="1089025" cy="473710"/>
          </a:xfrm>
          <a:prstGeom prst="rect">
            <a:avLst/>
          </a:prstGeom>
        </p:spPr>
      </p:pic>
      <p:sp>
        <p:nvSpPr>
          <p:cNvPr id="21" name="文本框 20"/>
          <p:cNvSpPr txBox="1"/>
          <p:nvPr/>
        </p:nvSpPr>
        <p:spPr>
          <a:xfrm>
            <a:off x="967740" y="212482"/>
            <a:ext cx="5473065" cy="1198880"/>
          </a:xfrm>
          <a:prstGeom prst="rect">
            <a:avLst/>
          </a:prstGeom>
          <a:noFill/>
        </p:spPr>
        <p:txBody>
          <a:bodyPr wrap="none" rtlCol="0">
            <a:spAutoFit/>
          </a:bodyPr>
          <a:lstStyle/>
          <a:p>
            <a:pPr algn="l"/>
            <a:r>
              <a:rPr lang="en-US" altLang="zh-CN" sz="3600" b="1" dirty="0">
                <a:solidFill>
                  <a:srgbClr val="00B914"/>
                </a:solidFill>
                <a:latin typeface="思源黑体" charset="0"/>
                <a:ea typeface="思源黑体" charset="0"/>
                <a:sym typeface="+mn-ea"/>
              </a:rPr>
              <a:t>1.</a:t>
            </a:r>
            <a:r>
              <a:rPr lang="zh-CN" altLang="en-US" sz="3600" b="1" dirty="0">
                <a:solidFill>
                  <a:srgbClr val="00B914"/>
                </a:solidFill>
                <a:latin typeface="思源黑体" charset="0"/>
                <a:ea typeface="思源黑体" charset="0"/>
                <a:sym typeface="+mn-ea"/>
              </a:rPr>
              <a:t>推流提示</a:t>
            </a:r>
            <a:r>
              <a:rPr lang="en-US" altLang="zh-CN" sz="3600" b="1" dirty="0">
                <a:solidFill>
                  <a:srgbClr val="00B914"/>
                </a:solidFill>
                <a:latin typeface="思源黑体" charset="0"/>
                <a:ea typeface="思源黑体" charset="0"/>
                <a:sym typeface="+mn-ea"/>
              </a:rPr>
              <a:t>I/Q error</a:t>
            </a:r>
            <a:r>
              <a:rPr lang="zh-CN" altLang="en-US" sz="3600" b="1" dirty="0">
                <a:solidFill>
                  <a:srgbClr val="00B914"/>
                </a:solidFill>
                <a:latin typeface="思源黑体" charset="0"/>
                <a:ea typeface="思源黑体" charset="0"/>
                <a:sym typeface="+mn-ea"/>
              </a:rPr>
              <a:t>原因</a:t>
            </a:r>
            <a:endParaRPr lang="zh-CN" altLang="en-US" sz="3600" b="1" dirty="0">
              <a:latin typeface="思源黑体" charset="0"/>
              <a:ea typeface="思源黑体" charset="0"/>
            </a:endParaRPr>
          </a:p>
          <a:p>
            <a:endParaRPr lang="zh-CN" altLang="en-US" sz="3600" b="1" spc="30" dirty="0">
              <a:solidFill>
                <a:srgbClr val="00B914"/>
              </a:solidFill>
              <a:uFillTx/>
              <a:latin typeface="思源黑体 CN" panose="020B0400000000000000" charset="-122"/>
              <a:ea typeface="思源黑体 CN" panose="020B0400000000000000" charset="-122"/>
              <a:cs typeface="思源黑体 CN" panose="020B0400000000000000" charset="-122"/>
              <a:sym typeface="+mn-ea"/>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3"/>
          <a:stretch>
            <a:fillRect/>
          </a:stretch>
        </p:blipFill>
        <p:spPr>
          <a:xfrm>
            <a:off x="2834005" y="1104900"/>
            <a:ext cx="9199245" cy="5513070"/>
          </a:xfrm>
          <a:prstGeom prst="rect">
            <a:avLst/>
          </a:prstGeom>
        </p:spPr>
      </p:pic>
      <p:sp>
        <p:nvSpPr>
          <p:cNvPr id="3" name="文本框 2"/>
          <p:cNvSpPr txBox="1"/>
          <p:nvPr>
            <p:custDataLst>
              <p:tags r:id="rId4"/>
            </p:custDataLst>
          </p:nvPr>
        </p:nvSpPr>
        <p:spPr>
          <a:xfrm>
            <a:off x="297815" y="1104900"/>
            <a:ext cx="2409825" cy="4147820"/>
          </a:xfrm>
          <a:prstGeom prst="rect">
            <a:avLst/>
          </a:prstGeom>
          <a:noFill/>
        </p:spPr>
        <p:txBody>
          <a:bodyPr wrap="square" rtlCol="0">
            <a:noAutofit/>
          </a:bodyPr>
          <a:lstStyle/>
          <a:p>
            <a:pPr indent="0">
              <a:buNone/>
            </a:pPr>
            <a:r>
              <a:rPr lang="en-US" altLang="zh-CN" b="1" dirty="0">
                <a:latin typeface="思源黑体" charset="0"/>
                <a:ea typeface="思源黑体" charset="0"/>
              </a:rPr>
              <a:t>1.</a:t>
            </a:r>
            <a:r>
              <a:rPr lang="zh-CN" altLang="en-US" b="1" dirty="0">
                <a:latin typeface="思源黑体" charset="0"/>
                <a:ea typeface="思源黑体" charset="0"/>
              </a:rPr>
              <a:t>填写的推流地址格式不对</a:t>
            </a: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留意是否粘贴推流地址的时候前面有多余的空格键</a:t>
            </a:r>
            <a:endParaRPr lang="zh-CN" altLang="en-US" b="1" dirty="0">
              <a:latin typeface="思源黑体" charset="0"/>
              <a:ea typeface="思源黑体" charset="0"/>
            </a:endParaRPr>
          </a:p>
          <a:p>
            <a:pPr indent="0">
              <a:buNone/>
            </a:pPr>
            <a:r>
              <a:rPr lang="en-US" altLang="zh-CN" b="1" dirty="0">
                <a:latin typeface="思源黑体" charset="0"/>
                <a:ea typeface="思源黑体" charset="0"/>
              </a:rPr>
              <a:t>3.</a:t>
            </a:r>
            <a:r>
              <a:rPr lang="zh-CN" altLang="en-US" b="1" dirty="0">
                <a:latin typeface="思源黑体" charset="0"/>
                <a:ea typeface="思源黑体" charset="0"/>
              </a:rPr>
              <a:t>如果是选择的微赞话题去开播的，可以类型选择自定义，然后微赞后台复制推流地址选择自定义去推流</a:t>
            </a:r>
            <a:endParaRPr lang="zh-CN" altLang="en-US" b="1" dirty="0">
              <a:latin typeface="思源黑体" charset="0"/>
              <a:ea typeface="思源黑体" charset="0"/>
            </a:endParaRPr>
          </a:p>
          <a:p>
            <a:pPr indent="0">
              <a:buNone/>
            </a:pPr>
            <a:r>
              <a:rPr lang="en-US" altLang="zh-CN" b="1" dirty="0">
                <a:latin typeface="思源黑体" charset="0"/>
                <a:ea typeface="思源黑体" charset="0"/>
              </a:rPr>
              <a:t>4.</a:t>
            </a:r>
            <a:r>
              <a:rPr lang="zh-CN" altLang="en-US" b="1" dirty="0">
                <a:latin typeface="思源黑体" charset="0"/>
                <a:ea typeface="思源黑体" charset="0"/>
              </a:rPr>
              <a:t>软件重启，卸载重新安装到最新稳定版本</a:t>
            </a:r>
            <a:endParaRPr lang="zh-CN" altLang="en-US" b="1" dirty="0">
              <a:latin typeface="思源黑体" charset="0"/>
              <a:ea typeface="思源黑体"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674169"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28.</a:t>
            </a:r>
            <a:r>
              <a:rPr lang="zh-CN" altLang="en-US" sz="3600" b="1" dirty="0">
                <a:solidFill>
                  <a:srgbClr val="00B914"/>
                </a:solidFill>
                <a:latin typeface="思源黑体" charset="0"/>
                <a:ea typeface="思源黑体" charset="0"/>
              </a:rPr>
              <a:t>芯象导播如何把输出画面投屏到显示屏</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443" y="1233517"/>
            <a:ext cx="7964029" cy="5623606"/>
          </a:xfrm>
          <a:prstGeom prst="rect">
            <a:avLst/>
          </a:prstGeom>
        </p:spPr>
      </p:pic>
      <p:sp>
        <p:nvSpPr>
          <p:cNvPr id="5" name="文本框 4"/>
          <p:cNvSpPr txBox="1"/>
          <p:nvPr>
            <p:custDataLst>
              <p:tags r:id="rId3"/>
            </p:custDataLst>
          </p:nvPr>
        </p:nvSpPr>
        <p:spPr>
          <a:xfrm>
            <a:off x="967740" y="1792942"/>
            <a:ext cx="2726380" cy="2456328"/>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按住</a:t>
            </a:r>
            <a:r>
              <a:rPr lang="en-US" altLang="zh-CN" b="1" dirty="0" err="1" smtClean="0">
                <a:latin typeface="思源黑体" charset="0"/>
                <a:ea typeface="思源黑体" charset="0"/>
              </a:rPr>
              <a:t>win+P</a:t>
            </a:r>
            <a:r>
              <a:rPr lang="en-US" altLang="zh-CN" b="1" dirty="0" smtClean="0">
                <a:latin typeface="思源黑体" charset="0"/>
                <a:ea typeface="思源黑体" charset="0"/>
              </a:rPr>
              <a:t>  </a:t>
            </a:r>
            <a:r>
              <a:rPr lang="zh-CN" altLang="en-US" b="1" dirty="0" smtClean="0">
                <a:latin typeface="思源黑体" charset="0"/>
                <a:ea typeface="思源黑体" charset="0"/>
              </a:rPr>
              <a:t>调出电脑的投影设置，选择扩展模式</a:t>
            </a:r>
            <a:endParaRPr lang="en-US" altLang="zh-CN" b="1" dirty="0" smtClean="0">
              <a:latin typeface="思源黑体" charset="0"/>
              <a:ea typeface="思源黑体" charset="0"/>
            </a:endParaRPr>
          </a:p>
          <a:p>
            <a:pPr indent="0">
              <a:buNone/>
            </a:pP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芯象导播上的投屏按钮在点绿它</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263527"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29.</a:t>
            </a:r>
            <a:r>
              <a:rPr lang="zh-CN" altLang="en-US" sz="3600" b="1" dirty="0">
                <a:solidFill>
                  <a:srgbClr val="00B914"/>
                </a:solidFill>
                <a:latin typeface="思源黑体" charset="0"/>
                <a:ea typeface="思源黑体" charset="0"/>
              </a:rPr>
              <a:t>芯象</a:t>
            </a:r>
            <a:r>
              <a:rPr lang="en-US" altLang="zh-CN" sz="3600" b="1" dirty="0">
                <a:solidFill>
                  <a:srgbClr val="00B914"/>
                </a:solidFill>
                <a:latin typeface="思源黑体" charset="0"/>
                <a:ea typeface="思源黑体" charset="0"/>
              </a:rPr>
              <a:t>AI</a:t>
            </a:r>
            <a:r>
              <a:rPr lang="zh-CN" altLang="en-US" sz="3600" b="1" dirty="0">
                <a:solidFill>
                  <a:srgbClr val="00B914"/>
                </a:solidFill>
                <a:latin typeface="思源黑体" charset="0"/>
                <a:ea typeface="思源黑体" charset="0"/>
              </a:rPr>
              <a:t>抠图提示下图版本不支持</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2569" y="1749237"/>
            <a:ext cx="8294076" cy="4665418"/>
          </a:xfrm>
          <a:prstGeom prst="rect">
            <a:avLst/>
          </a:prstGeom>
        </p:spPr>
      </p:pic>
      <p:sp>
        <p:nvSpPr>
          <p:cNvPr id="5" name="文本框 4"/>
          <p:cNvSpPr txBox="1"/>
          <p:nvPr>
            <p:custDataLst>
              <p:tags r:id="rId3"/>
            </p:custDataLst>
          </p:nvPr>
        </p:nvSpPr>
        <p:spPr>
          <a:xfrm>
            <a:off x="967740" y="1749237"/>
            <a:ext cx="2726380" cy="2456328"/>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核查电脑的显卡跟内存条是否满足符合电脑系统要求配置</a:t>
            </a:r>
            <a:endParaRPr lang="en-US" altLang="zh-CN" b="1" dirty="0" smtClean="0">
              <a:latin typeface="思源黑体" charset="0"/>
              <a:ea typeface="思源黑体" charset="0"/>
            </a:endParaRPr>
          </a:p>
          <a:p>
            <a:pPr indent="0">
              <a:buNone/>
            </a:pP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如果电脑配置满足也是提示不符合</a:t>
            </a:r>
            <a:r>
              <a:rPr lang="en-US" altLang="zh-CN" b="1" dirty="0" smtClean="0">
                <a:latin typeface="思源黑体" charset="0"/>
                <a:ea typeface="思源黑体" charset="0"/>
              </a:rPr>
              <a:t>AI</a:t>
            </a:r>
            <a:r>
              <a:rPr lang="zh-CN" altLang="en-US" b="1" dirty="0" smtClean="0">
                <a:latin typeface="思源黑体" charset="0"/>
                <a:ea typeface="思源黑体" charset="0"/>
              </a:rPr>
              <a:t>抠图最低要求，就需要去更新一下电脑的显卡驱动</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289449"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30.</a:t>
            </a:r>
            <a:r>
              <a:rPr lang="en-US" altLang="zh-CN" sz="3600" dirty="0">
                <a:latin typeface="思源黑体" charset="0"/>
                <a:ea typeface="思源黑体" charset="0"/>
              </a:rPr>
              <a:t> </a:t>
            </a:r>
            <a:r>
              <a:rPr lang="en-US" altLang="zh-CN" sz="3600" b="1" dirty="0" smtClean="0">
                <a:solidFill>
                  <a:srgbClr val="00B914"/>
                </a:solidFill>
                <a:latin typeface="思源黑体" charset="0"/>
                <a:ea typeface="思源黑体" charset="0"/>
              </a:rPr>
              <a:t>1920x1080</a:t>
            </a:r>
            <a:r>
              <a:rPr lang="zh-CN" altLang="en-US" sz="3600" b="1" dirty="0">
                <a:solidFill>
                  <a:srgbClr val="00B914"/>
                </a:solidFill>
                <a:latin typeface="思源黑体" charset="0"/>
                <a:ea typeface="思源黑体" charset="0"/>
              </a:rPr>
              <a:t>分辨率芯象显示640</a:t>
            </a:r>
            <a:r>
              <a:rPr lang="zh-CN" altLang="en-US" sz="3600" b="1" dirty="0" smtClean="0">
                <a:solidFill>
                  <a:srgbClr val="00B914"/>
                </a:solidFill>
                <a:latin typeface="思源黑体" charset="0"/>
                <a:ea typeface="思源黑体" charset="0"/>
              </a:rPr>
              <a:t>x</a:t>
            </a:r>
            <a:r>
              <a:rPr lang="en-US" altLang="zh-CN" sz="3600" b="1" dirty="0" smtClean="0">
                <a:solidFill>
                  <a:srgbClr val="00B914"/>
                </a:solidFill>
                <a:latin typeface="思源黑体" charset="0"/>
                <a:ea typeface="思源黑体" charset="0"/>
              </a:rPr>
              <a:t>36</a:t>
            </a:r>
            <a:r>
              <a:rPr lang="zh-CN" altLang="en-US" sz="3600" b="1" dirty="0" smtClean="0">
                <a:solidFill>
                  <a:srgbClr val="00B914"/>
                </a:solidFill>
                <a:latin typeface="思源黑体" charset="0"/>
                <a:ea typeface="思源黑体" charset="0"/>
              </a:rPr>
              <a:t>0</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711" y="1123062"/>
            <a:ext cx="7918929" cy="5734938"/>
          </a:xfrm>
          <a:prstGeom prst="rect">
            <a:avLst/>
          </a:prstGeom>
        </p:spPr>
      </p:pic>
      <p:sp>
        <p:nvSpPr>
          <p:cNvPr id="6" name="文本框 5"/>
          <p:cNvSpPr txBox="1"/>
          <p:nvPr>
            <p:custDataLst>
              <p:tags r:id="rId3"/>
            </p:custDataLst>
          </p:nvPr>
        </p:nvSpPr>
        <p:spPr>
          <a:xfrm>
            <a:off x="967740" y="1749237"/>
            <a:ext cx="2726380" cy="2456328"/>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点击一下视频格式，更换成另外一个视频格式选项</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如果无其他的视频格式选项，就是要核查换个采集卡，或者换根</a:t>
            </a:r>
            <a:r>
              <a:rPr lang="en-US" altLang="zh-CN" b="1" dirty="0" smtClean="0">
                <a:latin typeface="思源黑体" charset="0"/>
                <a:ea typeface="思源黑体" charset="0"/>
              </a:rPr>
              <a:t>HDMI</a:t>
            </a:r>
            <a:r>
              <a:rPr lang="zh-CN" altLang="en-US" b="1" dirty="0">
                <a:latin typeface="思源黑体" charset="0"/>
                <a:ea typeface="思源黑体" charset="0"/>
              </a:rPr>
              <a:t>线</a:t>
            </a: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750840"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31.</a:t>
            </a:r>
            <a:r>
              <a:rPr lang="zh-CN" altLang="en-US" sz="3600" b="1" dirty="0">
                <a:solidFill>
                  <a:srgbClr val="00B914"/>
                </a:solidFill>
                <a:latin typeface="思源黑体" charset="0"/>
                <a:ea typeface="思源黑体" charset="0"/>
              </a:rPr>
              <a:t>芯象推流设置那无法粘贴推流地址</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sp>
        <p:nvSpPr>
          <p:cNvPr id="5" name="文本框 4"/>
          <p:cNvSpPr txBox="1"/>
          <p:nvPr>
            <p:custDataLst>
              <p:tags r:id="rId2"/>
            </p:custDataLst>
          </p:nvPr>
        </p:nvSpPr>
        <p:spPr>
          <a:xfrm>
            <a:off x="801485" y="1661053"/>
            <a:ext cx="2726380" cy="1201781"/>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a:latin typeface="思源黑体" charset="0"/>
                <a:ea typeface="思源黑体" charset="0"/>
              </a:rPr>
              <a:t>点</a:t>
            </a:r>
            <a:r>
              <a:rPr lang="zh-CN" altLang="en-US" b="1" dirty="0" smtClean="0">
                <a:latin typeface="思源黑体" charset="0"/>
                <a:ea typeface="思源黑体" charset="0"/>
              </a:rPr>
              <a:t>开推流的设置，类型那不要选择微赞直播间的话题那些，类型那改成自定义选项</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pic>
        <p:nvPicPr>
          <p:cNvPr id="3" name="图片 2"/>
          <p:cNvPicPr>
            <a:picLocks noChangeAspect="1"/>
          </p:cNvPicPr>
          <p:nvPr/>
        </p:nvPicPr>
        <p:blipFill>
          <a:blip r:embed="rId3"/>
          <a:stretch>
            <a:fillRect/>
          </a:stretch>
        </p:blipFill>
        <p:spPr>
          <a:xfrm>
            <a:off x="3694119" y="1661052"/>
            <a:ext cx="8220789" cy="4587347"/>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289175"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32.</a:t>
            </a:r>
            <a:r>
              <a:rPr lang="zh-CN" altLang="en-US" sz="3600" b="1" dirty="0">
                <a:solidFill>
                  <a:srgbClr val="00B914"/>
                </a:solidFill>
                <a:latin typeface="思源黑体" charset="0"/>
                <a:ea typeface="思源黑体" charset="0"/>
              </a:rPr>
              <a:t>芯象直播微赞如何降低直播延迟</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3597206" y="1662546"/>
            <a:ext cx="8404788" cy="4835236"/>
          </a:xfrm>
          <a:prstGeom prst="rect">
            <a:avLst/>
          </a:prstGeom>
        </p:spPr>
      </p:pic>
      <p:sp>
        <p:nvSpPr>
          <p:cNvPr id="5" name="文本框 4"/>
          <p:cNvSpPr txBox="1"/>
          <p:nvPr>
            <p:custDataLst>
              <p:tags r:id="rId3"/>
            </p:custDataLst>
          </p:nvPr>
        </p:nvSpPr>
        <p:spPr>
          <a:xfrm>
            <a:off x="512618" y="1661054"/>
            <a:ext cx="3015247" cy="2620002"/>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a:latin typeface="思源黑体" charset="0"/>
                <a:ea typeface="思源黑体" charset="0"/>
              </a:rPr>
              <a:t>点</a:t>
            </a:r>
            <a:r>
              <a:rPr lang="zh-CN" altLang="en-US" b="1" dirty="0" smtClean="0">
                <a:latin typeface="思源黑体" charset="0"/>
                <a:ea typeface="思源黑体" charset="0"/>
              </a:rPr>
              <a:t>开推流的设置，高级设置，找到关键帧频率，改成数字</a:t>
            </a:r>
            <a:r>
              <a:rPr lang="en-US" altLang="zh-CN" b="1" dirty="0" smtClean="0">
                <a:latin typeface="思源黑体" charset="0"/>
                <a:ea typeface="思源黑体" charset="0"/>
              </a:rPr>
              <a:t>1</a:t>
            </a:r>
            <a:r>
              <a:rPr lang="zh-CN" altLang="en-US" b="1" dirty="0" smtClean="0">
                <a:latin typeface="思源黑体" charset="0"/>
                <a:ea typeface="思源黑体" charset="0"/>
              </a:rPr>
              <a:t>，可以降低</a:t>
            </a:r>
            <a:r>
              <a:rPr lang="en-US" altLang="zh-CN" b="1" dirty="0" smtClean="0">
                <a:latin typeface="思源黑体" charset="0"/>
                <a:ea typeface="思源黑体" charset="0"/>
              </a:rPr>
              <a:t>3~5</a:t>
            </a:r>
            <a:r>
              <a:rPr lang="zh-CN" altLang="en-US" b="1" dirty="0" smtClean="0">
                <a:latin typeface="思源黑体" charset="0"/>
                <a:ea typeface="思源黑体" charset="0"/>
              </a:rPr>
              <a:t>秒的直播延迟</a:t>
            </a:r>
            <a:endParaRPr lang="en-US" altLang="zh-CN" b="1" dirty="0" smtClean="0">
              <a:latin typeface="思源黑体" charset="0"/>
              <a:ea typeface="思源黑体" charset="0"/>
            </a:endParaRPr>
          </a:p>
          <a:p>
            <a:pPr indent="0">
              <a:buNone/>
            </a:pPr>
            <a:endParaRPr lang="en-US" altLang="zh-CN" b="1" dirty="0" smtClean="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微赞后台</a:t>
            </a:r>
            <a:r>
              <a:rPr lang="en-US" altLang="zh-CN" b="1" dirty="0" smtClean="0">
                <a:latin typeface="思源黑体" charset="0"/>
                <a:ea typeface="思源黑体" charset="0"/>
              </a:rPr>
              <a:t>-</a:t>
            </a:r>
            <a:r>
              <a:rPr lang="zh-CN" altLang="en-US" b="1" dirty="0" smtClean="0">
                <a:latin typeface="思源黑体" charset="0"/>
                <a:ea typeface="思源黑体" charset="0"/>
              </a:rPr>
              <a:t>直播</a:t>
            </a:r>
            <a:r>
              <a:rPr lang="en-US" altLang="zh-CN" b="1" dirty="0">
                <a:latin typeface="思源黑体" charset="0"/>
                <a:ea typeface="思源黑体" charset="0"/>
              </a:rPr>
              <a:t>-</a:t>
            </a:r>
            <a:r>
              <a:rPr lang="zh-CN" altLang="en-US" b="1" dirty="0" smtClean="0">
                <a:latin typeface="思源黑体" charset="0"/>
                <a:ea typeface="思源黑体" charset="0"/>
              </a:rPr>
              <a:t>视频直播</a:t>
            </a:r>
            <a:r>
              <a:rPr lang="en-US" altLang="zh-CN" b="1" dirty="0" smtClean="0">
                <a:latin typeface="思源黑体" charset="0"/>
                <a:ea typeface="思源黑体" charset="0"/>
              </a:rPr>
              <a:t>-</a:t>
            </a:r>
            <a:r>
              <a:rPr lang="zh-CN" altLang="en-US" b="1" dirty="0" smtClean="0">
                <a:latin typeface="思源黑体" charset="0"/>
                <a:ea typeface="思源黑体" charset="0"/>
              </a:rPr>
              <a:t>管理</a:t>
            </a:r>
            <a:r>
              <a:rPr lang="en-US" altLang="zh-CN" b="1" dirty="0" smtClean="0">
                <a:latin typeface="思源黑体" charset="0"/>
                <a:ea typeface="思源黑体" charset="0"/>
              </a:rPr>
              <a:t>-</a:t>
            </a:r>
            <a:r>
              <a:rPr lang="zh-CN" altLang="en-US" b="1" dirty="0" smtClean="0">
                <a:latin typeface="思源黑体" charset="0"/>
                <a:ea typeface="思源黑体" charset="0"/>
              </a:rPr>
              <a:t>开播设置，开启超低延迟功能按钮选项</a:t>
            </a:r>
            <a:endParaRPr lang="en-US" altLang="zh-CN" b="1" dirty="0" smtClean="0">
              <a:latin typeface="思源黑体" charset="0"/>
              <a:ea typeface="思源黑体" charset="0"/>
            </a:endParaRPr>
          </a:p>
          <a:p>
            <a:pPr indent="0">
              <a:buNone/>
            </a:pPr>
            <a:r>
              <a:rPr lang="zh-CN" altLang="en-US" sz="1600" b="1" dirty="0" smtClean="0">
                <a:latin typeface="思源黑体" charset="0"/>
                <a:ea typeface="思源黑体" charset="0"/>
              </a:rPr>
              <a:t>（次功能将消耗</a:t>
            </a:r>
            <a:r>
              <a:rPr lang="en-US" altLang="zh-CN" sz="1600" b="1" dirty="0" smtClean="0">
                <a:latin typeface="思源黑体" charset="0"/>
                <a:ea typeface="思源黑体" charset="0"/>
              </a:rPr>
              <a:t>3</a:t>
            </a:r>
            <a:r>
              <a:rPr lang="zh-CN" altLang="en-US" sz="1600" b="1" dirty="0" smtClean="0">
                <a:latin typeface="思源黑体" charset="0"/>
                <a:ea typeface="思源黑体" charset="0"/>
              </a:rPr>
              <a:t>倍直播间流量）</a:t>
            </a:r>
            <a:endParaRPr lang="en-US" altLang="zh-CN" sz="1600"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545655"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33.</a:t>
            </a:r>
            <a:r>
              <a:rPr lang="zh-CN" altLang="en-US" sz="3600" b="1" dirty="0">
                <a:solidFill>
                  <a:srgbClr val="00B914"/>
                </a:solidFill>
                <a:latin typeface="思源黑体" charset="0"/>
                <a:ea typeface="思源黑体" charset="0"/>
              </a:rPr>
              <a:t>打开芯象导播提示：</a:t>
            </a:r>
            <a:r>
              <a:rPr lang="en-US" altLang="zh-CN" sz="3600" b="1" dirty="0">
                <a:solidFill>
                  <a:srgbClr val="00B914"/>
                </a:solidFill>
                <a:latin typeface="思源黑体" charset="0"/>
                <a:ea typeface="思源黑体" charset="0"/>
              </a:rPr>
              <a:t>ESSIS error</a:t>
            </a:r>
            <a:endParaRPr lang="en-US" altLang="zh-CN"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9696" y="1509793"/>
            <a:ext cx="8338992" cy="4974134"/>
          </a:xfrm>
          <a:prstGeom prst="rect">
            <a:avLst/>
          </a:prstGeom>
        </p:spPr>
      </p:pic>
      <p:sp>
        <p:nvSpPr>
          <p:cNvPr id="5" name="文本框 4"/>
          <p:cNvSpPr txBox="1"/>
          <p:nvPr>
            <p:custDataLst>
              <p:tags r:id="rId3"/>
            </p:custDataLst>
          </p:nvPr>
        </p:nvSpPr>
        <p:spPr>
          <a:xfrm>
            <a:off x="512618" y="1661054"/>
            <a:ext cx="3015247" cy="1082146"/>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芯象导播软件安装包还没下载完成，就去双击打开了未完成的安装包，需下载完成后双击打开安装即可</a:t>
            </a: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674169"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34.</a:t>
            </a:r>
            <a:r>
              <a:rPr lang="zh-CN" altLang="en-US" sz="3600" b="1" dirty="0">
                <a:solidFill>
                  <a:srgbClr val="00B914"/>
                </a:solidFill>
                <a:latin typeface="思源黑体" charset="0"/>
                <a:ea typeface="思源黑体" charset="0"/>
              </a:rPr>
              <a:t>打开芯象导播</a:t>
            </a:r>
            <a:r>
              <a:rPr lang="en-US" altLang="zh-CN" sz="3600" b="1" dirty="0">
                <a:solidFill>
                  <a:srgbClr val="00B914"/>
                </a:solidFill>
                <a:latin typeface="思源黑体" charset="0"/>
                <a:ea typeface="思源黑体" charset="0"/>
              </a:rPr>
              <a:t>CPU%</a:t>
            </a:r>
            <a:r>
              <a:rPr lang="zh-CN" altLang="en-US" sz="3600" b="1" dirty="0">
                <a:solidFill>
                  <a:srgbClr val="00B914"/>
                </a:solidFill>
                <a:latin typeface="思源黑体" charset="0"/>
                <a:ea typeface="思源黑体" charset="0"/>
              </a:rPr>
              <a:t>显示（</a:t>
            </a:r>
            <a:r>
              <a:rPr lang="en-US" altLang="zh-CN" sz="3600" b="1" dirty="0">
                <a:solidFill>
                  <a:srgbClr val="00B914"/>
                </a:solidFill>
                <a:latin typeface="思源黑体" charset="0"/>
                <a:ea typeface="思源黑体" charset="0"/>
              </a:rPr>
              <a:t>70-100</a:t>
            </a:r>
            <a:r>
              <a:rPr lang="zh-CN" altLang="en-US" sz="3600" b="1" dirty="0">
                <a:solidFill>
                  <a:srgbClr val="00B914"/>
                </a:solidFill>
                <a:latin typeface="思源黑体" charset="0"/>
                <a:ea typeface="思源黑体" charset="0"/>
              </a:rPr>
              <a:t>）</a:t>
            </a:r>
            <a:r>
              <a:rPr lang="en-US" altLang="zh-CN" sz="3600" b="1" dirty="0">
                <a:solidFill>
                  <a:srgbClr val="00B914"/>
                </a:solidFill>
                <a:latin typeface="思源黑体" charset="0"/>
                <a:ea typeface="思源黑体" charset="0"/>
              </a:rPr>
              <a:t>%</a:t>
            </a:r>
            <a:endParaRPr lang="en-US" altLang="zh-CN"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sp>
        <p:nvSpPr>
          <p:cNvPr id="4" name="文本框 3"/>
          <p:cNvSpPr txBox="1"/>
          <p:nvPr>
            <p:custDataLst>
              <p:tags r:id="rId2"/>
            </p:custDataLst>
          </p:nvPr>
        </p:nvSpPr>
        <p:spPr>
          <a:xfrm>
            <a:off x="512618" y="1661054"/>
            <a:ext cx="3015247" cy="3748562"/>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芯象导播右下角显示的</a:t>
            </a:r>
            <a:r>
              <a:rPr lang="en-US" altLang="zh-CN" b="1" dirty="0" smtClean="0">
                <a:latin typeface="思源黑体" charset="0"/>
                <a:ea typeface="思源黑体" charset="0"/>
              </a:rPr>
              <a:t>CPU </a:t>
            </a:r>
            <a:r>
              <a:rPr lang="zh-CN" altLang="en-US" b="1" dirty="0" smtClean="0">
                <a:latin typeface="思源黑体" charset="0"/>
                <a:ea typeface="思源黑体" charset="0"/>
              </a:rPr>
              <a:t>是显示的整个电脑占用的</a:t>
            </a:r>
            <a:r>
              <a:rPr lang="en-US" altLang="zh-CN" b="1" dirty="0" smtClean="0">
                <a:latin typeface="思源黑体" charset="0"/>
                <a:ea typeface="思源黑体" charset="0"/>
              </a:rPr>
              <a:t>CPU </a:t>
            </a:r>
            <a:r>
              <a:rPr lang="zh-CN" altLang="en-US" b="1" dirty="0" smtClean="0">
                <a:latin typeface="思源黑体" charset="0"/>
                <a:ea typeface="思源黑体" charset="0"/>
              </a:rPr>
              <a:t>，而不是单独芯象导播软件使用占用电脑的</a:t>
            </a:r>
            <a:r>
              <a:rPr lang="en-US" altLang="zh-CN" b="1" dirty="0" smtClean="0">
                <a:latin typeface="思源黑体" charset="0"/>
                <a:ea typeface="思源黑体" charset="0"/>
              </a:rPr>
              <a:t>CPU</a:t>
            </a:r>
            <a:endParaRPr lang="en-US" altLang="zh-CN" b="1" dirty="0" smtClean="0">
              <a:latin typeface="思源黑体" charset="0"/>
              <a:ea typeface="思源黑体" charset="0"/>
            </a:endParaRPr>
          </a:p>
          <a:p>
            <a:pPr indent="0">
              <a:buNone/>
            </a:pPr>
            <a:endParaRPr lang="en-US" altLang="zh-CN" b="1" dirty="0" smtClean="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可按住</a:t>
            </a:r>
            <a:r>
              <a:rPr lang="en-US" altLang="zh-CN" b="1" dirty="0" smtClean="0">
                <a:latin typeface="思源黑体" charset="0"/>
                <a:ea typeface="思源黑体" charset="0"/>
              </a:rPr>
              <a:t>ctrl +</a:t>
            </a:r>
            <a:r>
              <a:rPr lang="en-US" altLang="zh-CN" b="1" dirty="0" err="1" smtClean="0">
                <a:latin typeface="思源黑体" charset="0"/>
                <a:ea typeface="思源黑体" charset="0"/>
              </a:rPr>
              <a:t>alt+delete</a:t>
            </a:r>
            <a:r>
              <a:rPr lang="zh-CN" altLang="en-US" b="1" dirty="0" smtClean="0">
                <a:latin typeface="思源黑体" charset="0"/>
                <a:ea typeface="思源黑体" charset="0"/>
              </a:rPr>
              <a:t>调出电脑的任务管理器核查各个软件占用</a:t>
            </a:r>
            <a:r>
              <a:rPr lang="en-US" altLang="zh-CN" b="1" dirty="0" smtClean="0">
                <a:latin typeface="思源黑体" charset="0"/>
                <a:ea typeface="思源黑体" charset="0"/>
              </a:rPr>
              <a:t>CPU</a:t>
            </a:r>
            <a:r>
              <a:rPr lang="zh-CN" altLang="en-US" b="1" dirty="0" smtClean="0">
                <a:latin typeface="思源黑体" charset="0"/>
                <a:ea typeface="思源黑体" charset="0"/>
              </a:rPr>
              <a:t>情况</a:t>
            </a:r>
            <a:endParaRPr lang="en-US" altLang="zh-CN" b="1" dirty="0" smtClean="0">
              <a:latin typeface="思源黑体" charset="0"/>
              <a:ea typeface="思源黑体" charset="0"/>
            </a:endParaRPr>
          </a:p>
          <a:p>
            <a:pPr indent="0">
              <a:buNone/>
            </a:pPr>
            <a:endParaRPr lang="en-US" altLang="zh-CN" sz="1600" b="1" dirty="0">
              <a:latin typeface="思源黑体" charset="0"/>
              <a:ea typeface="思源黑体" charset="0"/>
            </a:endParaRPr>
          </a:p>
          <a:p>
            <a:pPr indent="0">
              <a:buNone/>
            </a:pPr>
            <a:r>
              <a:rPr lang="en-US" altLang="zh-CN" sz="1600" b="1" dirty="0" smtClean="0">
                <a:latin typeface="思源黑体" charset="0"/>
                <a:ea typeface="思源黑体" charset="0"/>
              </a:rPr>
              <a:t>3.</a:t>
            </a:r>
            <a:r>
              <a:rPr lang="zh-CN" altLang="en-US" sz="1600" b="1" dirty="0" smtClean="0">
                <a:latin typeface="思源黑体" charset="0"/>
                <a:ea typeface="思源黑体" charset="0"/>
              </a:rPr>
              <a:t>芯象导播的右下角显示的</a:t>
            </a:r>
            <a:r>
              <a:rPr lang="en-US" altLang="zh-CN" sz="1600" b="1" dirty="0" smtClean="0">
                <a:latin typeface="思源黑体" charset="0"/>
                <a:ea typeface="思源黑体" charset="0"/>
              </a:rPr>
              <a:t>CPU</a:t>
            </a:r>
            <a:r>
              <a:rPr lang="zh-CN" altLang="en-US" sz="1600" b="1" dirty="0" smtClean="0">
                <a:latin typeface="思源黑体" charset="0"/>
                <a:ea typeface="思源黑体" charset="0"/>
              </a:rPr>
              <a:t>如果超过</a:t>
            </a:r>
            <a:r>
              <a:rPr lang="en-US" altLang="zh-CN" sz="1600" b="1" dirty="0" smtClean="0">
                <a:latin typeface="思源黑体" charset="0"/>
                <a:ea typeface="思源黑体" charset="0"/>
              </a:rPr>
              <a:t>60~70%</a:t>
            </a:r>
            <a:r>
              <a:rPr lang="zh-CN" altLang="en-US" sz="1600" b="1" dirty="0" smtClean="0">
                <a:latin typeface="思源黑体" charset="0"/>
                <a:ea typeface="思源黑体" charset="0"/>
              </a:rPr>
              <a:t>，这种就容易直播出事故，推荐更换配置更高更好性能的电脑使用芯象导播</a:t>
            </a:r>
            <a:endParaRPr lang="en-US" altLang="zh-CN" sz="1600"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425" y="1522507"/>
            <a:ext cx="8131813" cy="464276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384078" cy="1200329"/>
          </a:xfrm>
          <a:prstGeom prst="rect">
            <a:avLst/>
          </a:prstGeom>
          <a:noFill/>
        </p:spPr>
        <p:txBody>
          <a:bodyPr wrap="square" rtlCol="0">
            <a:spAutoFit/>
          </a:bodyPr>
          <a:lstStyle/>
          <a:p>
            <a:r>
              <a:rPr lang="en-US" altLang="zh-CN" sz="3600" b="1" dirty="0" smtClean="0">
                <a:solidFill>
                  <a:srgbClr val="00B914"/>
                </a:solidFill>
                <a:latin typeface="思源黑体" charset="0"/>
                <a:ea typeface="思源黑体" charset="0"/>
                <a:sym typeface="+mn-ea"/>
              </a:rPr>
              <a:t>35.</a:t>
            </a:r>
            <a:r>
              <a:rPr lang="zh-CN" altLang="en-US" sz="3600" b="1" dirty="0">
                <a:solidFill>
                  <a:srgbClr val="00B914"/>
                </a:solidFill>
                <a:latin typeface="思源黑体" charset="0"/>
                <a:ea typeface="思源黑体" charset="0"/>
              </a:rPr>
              <a:t>虚拟集上的内容替换或者隐藏删除</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6162367" y="3269673"/>
            <a:ext cx="5690255" cy="3186543"/>
          </a:xfrm>
          <a:prstGeom prst="rect">
            <a:avLst/>
          </a:prstGeom>
        </p:spPr>
      </p:pic>
      <p:sp>
        <p:nvSpPr>
          <p:cNvPr id="5" name="文本框 4"/>
          <p:cNvSpPr txBox="1"/>
          <p:nvPr>
            <p:custDataLst>
              <p:tags r:id="rId3"/>
            </p:custDataLst>
          </p:nvPr>
        </p:nvSpPr>
        <p:spPr>
          <a:xfrm>
            <a:off x="595746" y="1071671"/>
            <a:ext cx="5029199" cy="2024255"/>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想调整一下人物占显示屏比例那些大小，或者调整里面的其他图层内容位置可以随意自由更改变换</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找到虚拟集的设置，位置调整，选择对于的图层，然后进行那个图层手动更改变换，每一个图层内容单独调整位置显示</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pic>
        <p:nvPicPr>
          <p:cNvPr id="3" name="图片 2"/>
          <p:cNvPicPr>
            <a:picLocks noChangeAspect="1"/>
          </p:cNvPicPr>
          <p:nvPr/>
        </p:nvPicPr>
        <p:blipFill>
          <a:blip r:embed="rId4"/>
          <a:stretch>
            <a:fillRect/>
          </a:stretch>
        </p:blipFill>
        <p:spPr>
          <a:xfrm>
            <a:off x="83391" y="3269673"/>
            <a:ext cx="5809430" cy="3123499"/>
          </a:xfrm>
          <a:prstGeom prst="rect">
            <a:avLst/>
          </a:prstGeom>
        </p:spPr>
      </p:pic>
      <p:sp>
        <p:nvSpPr>
          <p:cNvPr id="7" name="文本框 6"/>
          <p:cNvSpPr txBox="1"/>
          <p:nvPr>
            <p:custDataLst>
              <p:tags r:id="rId5"/>
            </p:custDataLst>
          </p:nvPr>
        </p:nvSpPr>
        <p:spPr>
          <a:xfrm>
            <a:off x="6386946" y="1036498"/>
            <a:ext cx="5029199" cy="2024255"/>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如果需要调整四个场景的机位大小画面，可以鼠标放在对于的机位场景右键即可编辑</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把虚拟集上内容换成自己的芯象导播机位上的内容，先提前出口上添加好自己直播的内容，点击效果，然后选择对于的图层，然后换成自己机位上的内容</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750840"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36.</a:t>
            </a:r>
            <a:r>
              <a:rPr lang="zh-CN" altLang="en-US" sz="3600" b="1" dirty="0">
                <a:solidFill>
                  <a:srgbClr val="00B914"/>
                </a:solidFill>
                <a:latin typeface="思源黑体" charset="0"/>
                <a:ea typeface="思源黑体" charset="0"/>
              </a:rPr>
              <a:t>芯像网络来源创建的推流不到画面</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3661882" y="1412811"/>
            <a:ext cx="8395349" cy="4807880"/>
          </a:xfrm>
          <a:prstGeom prst="rect">
            <a:avLst/>
          </a:prstGeom>
        </p:spPr>
      </p:pic>
      <p:sp>
        <p:nvSpPr>
          <p:cNvPr id="5" name="文本框 4"/>
          <p:cNvSpPr txBox="1"/>
          <p:nvPr>
            <p:custDataLst>
              <p:tags r:id="rId3"/>
            </p:custDataLst>
          </p:nvPr>
        </p:nvSpPr>
        <p:spPr>
          <a:xfrm>
            <a:off x="512618" y="1661053"/>
            <a:ext cx="3015247" cy="2592291"/>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创建的网络来源的推流地址，视频码率不得超过</a:t>
            </a:r>
            <a:r>
              <a:rPr lang="en-US" altLang="zh-CN" b="1" dirty="0" smtClean="0">
                <a:latin typeface="思源黑体" charset="0"/>
                <a:ea typeface="思源黑体" charset="0"/>
              </a:rPr>
              <a:t>5M</a:t>
            </a:r>
            <a:r>
              <a:rPr lang="zh-CN" altLang="en-US" b="1" dirty="0" smtClean="0">
                <a:latin typeface="思源黑体" charset="0"/>
                <a:ea typeface="思源黑体" charset="0"/>
              </a:rPr>
              <a:t>，不然会禁流，推流地址会失效</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创建的网络来源太久之前创建的了，已经过期失效了，需要删除掉，然后重新添加一个新的推拉流地址</a:t>
            </a: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443337" cy="646331"/>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37.</a:t>
            </a:r>
            <a:r>
              <a:rPr lang="zh-CN" altLang="en-US" sz="3600" b="1" dirty="0">
                <a:solidFill>
                  <a:srgbClr val="00B914"/>
                </a:solidFill>
                <a:latin typeface="思源黑体" charset="0"/>
                <a:ea typeface="思源黑体" charset="0"/>
              </a:rPr>
              <a:t>芯像推流显示：</a:t>
            </a:r>
            <a:r>
              <a:rPr lang="en-US" altLang="zh-CN" sz="3600" b="1" dirty="0" err="1">
                <a:solidFill>
                  <a:srgbClr val="00B914"/>
                </a:solidFill>
                <a:latin typeface="思源黑体" charset="0"/>
                <a:ea typeface="思源黑体" charset="0"/>
              </a:rPr>
              <a:t>Errpr</a:t>
            </a:r>
            <a:r>
              <a:rPr lang="en-US" altLang="zh-CN" sz="3600" b="1" dirty="0">
                <a:solidFill>
                  <a:srgbClr val="00B914"/>
                </a:solidFill>
                <a:latin typeface="思源黑体" charset="0"/>
                <a:ea typeface="思源黑体" charset="0"/>
              </a:rPr>
              <a:t> number-10054</a:t>
            </a: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670" y="1551709"/>
            <a:ext cx="8268772" cy="4765963"/>
          </a:xfrm>
          <a:prstGeom prst="rect">
            <a:avLst/>
          </a:prstGeom>
        </p:spPr>
      </p:pic>
      <p:sp>
        <p:nvSpPr>
          <p:cNvPr id="5" name="文本框 4"/>
          <p:cNvSpPr txBox="1"/>
          <p:nvPr>
            <p:custDataLst>
              <p:tags r:id="rId3"/>
            </p:custDataLst>
          </p:nvPr>
        </p:nvSpPr>
        <p:spPr>
          <a:xfrm>
            <a:off x="512618" y="1661053"/>
            <a:ext cx="3015247" cy="2592291"/>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先让客户下载安装</a:t>
            </a:r>
            <a:r>
              <a:rPr lang="en-US" altLang="zh-CN" b="1" dirty="0" smtClean="0">
                <a:latin typeface="思源黑体" charset="0"/>
                <a:ea typeface="思源黑体" charset="0"/>
              </a:rPr>
              <a:t>OBS</a:t>
            </a:r>
            <a:r>
              <a:rPr lang="zh-CN" altLang="en-US" b="1" dirty="0" smtClean="0">
                <a:latin typeface="思源黑体" charset="0"/>
                <a:ea typeface="思源黑体" charset="0"/>
              </a:rPr>
              <a:t>推流是否正常，如果是显示无法连接到服务器 这种提示</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这种就是那边的连接网络做了限制，与芯象导播软件无关，需要客户那边自己核查处理网络那些</a:t>
            </a:r>
            <a:r>
              <a:rPr lang="en-US" altLang="zh-CN" b="1" dirty="0" smtClean="0">
                <a:latin typeface="思源黑体" charset="0"/>
                <a:ea typeface="思源黑体" charset="0"/>
              </a:rPr>
              <a:t>~</a:t>
            </a: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custDataLst>
              <p:tags r:id="rId2"/>
            </p:custDataLst>
          </p:nvPr>
        </p:nvSpPr>
        <p:spPr>
          <a:xfrm>
            <a:off x="967740" y="212482"/>
            <a:ext cx="7071360" cy="119888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2.</a:t>
            </a:r>
            <a:r>
              <a:rPr lang="zh-CN" altLang="en-US" sz="3600" b="1" dirty="0">
                <a:solidFill>
                  <a:srgbClr val="00B914"/>
                </a:solidFill>
                <a:latin typeface="思源黑体" charset="0"/>
                <a:ea typeface="思源黑体" charset="0"/>
                <a:sym typeface="+mn-ea"/>
              </a:rPr>
              <a:t>芯象导播一体机绑定注册码逻辑</a:t>
            </a:r>
            <a:endParaRPr lang="zh-CN" altLang="en-US" sz="3600" b="1" dirty="0">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N" panose="020B0400000000000000" charset="-122"/>
              <a:ea typeface="思源黑体 CN" panose="020B0400000000000000" charset="-122"/>
              <a:cs typeface="思源黑体 CN" panose="020B0400000000000000" charset="-122"/>
              <a:sym typeface="+mn-ea"/>
            </a:endParaRPr>
          </a:p>
        </p:txBody>
      </p:sp>
      <p:pic>
        <p:nvPicPr>
          <p:cNvPr id="2" name="图片 1"/>
          <p:cNvPicPr>
            <a:picLocks noChangeAspect="1"/>
          </p:cNvPicPr>
          <p:nvPr/>
        </p:nvPicPr>
        <p:blipFill>
          <a:blip r:embed="rId3"/>
          <a:stretch>
            <a:fillRect/>
          </a:stretch>
        </p:blipFill>
        <p:spPr>
          <a:xfrm>
            <a:off x="3651250" y="1104900"/>
            <a:ext cx="7470775" cy="5296535"/>
          </a:xfrm>
          <a:prstGeom prst="rect">
            <a:avLst/>
          </a:prstGeom>
        </p:spPr>
      </p:pic>
      <p:sp>
        <p:nvSpPr>
          <p:cNvPr id="3" name="文本框 2"/>
          <p:cNvSpPr txBox="1"/>
          <p:nvPr>
            <p:custDataLst>
              <p:tags r:id="rId4"/>
            </p:custDataLst>
          </p:nvPr>
        </p:nvSpPr>
        <p:spPr>
          <a:xfrm>
            <a:off x="297815" y="1104900"/>
            <a:ext cx="2409825" cy="4639310"/>
          </a:xfrm>
          <a:prstGeom prst="rect">
            <a:avLst/>
          </a:prstGeom>
          <a:noFill/>
        </p:spPr>
        <p:txBody>
          <a:bodyPr wrap="square" rtlCol="0">
            <a:noAutofit/>
          </a:bodyPr>
          <a:lstStyle/>
          <a:p>
            <a:pPr indent="0">
              <a:buNone/>
            </a:pPr>
            <a:r>
              <a:rPr lang="en-US" altLang="zh-CN" b="1" dirty="0">
                <a:latin typeface="思源黑体" charset="0"/>
                <a:ea typeface="思源黑体" charset="0"/>
              </a:rPr>
              <a:t>1.</a:t>
            </a:r>
            <a:r>
              <a:rPr lang="zh-CN" altLang="en-US" b="1" dirty="0">
                <a:latin typeface="思源黑体" charset="0"/>
                <a:ea typeface="思源黑体" charset="0"/>
              </a:rPr>
              <a:t>提供设备</a:t>
            </a:r>
            <a:r>
              <a:rPr lang="en-US" altLang="zh-CN" b="1" dirty="0">
                <a:latin typeface="思源黑体" charset="0"/>
                <a:ea typeface="思源黑体" charset="0"/>
              </a:rPr>
              <a:t>ID</a:t>
            </a:r>
            <a:r>
              <a:rPr lang="zh-CN" altLang="en-US" b="1" dirty="0">
                <a:latin typeface="思源黑体" charset="0"/>
                <a:ea typeface="思源黑体" charset="0"/>
              </a:rPr>
              <a:t>是一体机上的验证截图，</a:t>
            </a:r>
            <a:r>
              <a:rPr lang="zh-CN" altLang="en-US" b="1" dirty="0">
                <a:latin typeface="思源黑体" charset="0"/>
                <a:ea typeface="思源黑体" charset="0"/>
                <a:sym typeface="+mn-ea"/>
              </a:rPr>
              <a:t>复制设备</a:t>
            </a:r>
            <a:r>
              <a:rPr lang="en-US" altLang="zh-CN" b="1" dirty="0">
                <a:latin typeface="思源黑体" charset="0"/>
                <a:ea typeface="思源黑体" charset="0"/>
                <a:sym typeface="+mn-ea"/>
              </a:rPr>
              <a:t>ID</a:t>
            </a:r>
            <a:r>
              <a:rPr lang="zh-CN" altLang="en-US" b="1" dirty="0">
                <a:latin typeface="思源黑体" charset="0"/>
                <a:ea typeface="思源黑体" charset="0"/>
                <a:sym typeface="+mn-ea"/>
              </a:rPr>
              <a:t>提供这边，用户的姓名跟电话准备登记</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绑定了注册后还是显示免费版本非企业版</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3.</a:t>
            </a:r>
            <a:r>
              <a:rPr lang="zh-CN" altLang="en-US" b="1" dirty="0">
                <a:latin typeface="思源黑体" charset="0"/>
                <a:ea typeface="思源黑体" charset="0"/>
              </a:rPr>
              <a:t>绑定注册码了后机位不限制数量，手机摄像头功能无水印</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4.</a:t>
            </a:r>
            <a:r>
              <a:rPr lang="zh-CN" altLang="en-US" b="1" dirty="0">
                <a:latin typeface="思源黑体" charset="0"/>
                <a:ea typeface="思源黑体" charset="0"/>
              </a:rPr>
              <a:t>一体机绑定注册码无法自定义品牌</a:t>
            </a:r>
            <a:r>
              <a:rPr lang="en-US" altLang="zh-CN" b="1" dirty="0">
                <a:latin typeface="思源黑体" charset="0"/>
                <a:ea typeface="思源黑体" charset="0"/>
              </a:rPr>
              <a:t>logo</a:t>
            </a:r>
            <a:endParaRPr lang="en-US" altLang="zh-CN"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212505" cy="646331"/>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38.</a:t>
            </a:r>
            <a:r>
              <a:rPr lang="zh-CN" altLang="en-US" sz="3600" b="1" dirty="0">
                <a:solidFill>
                  <a:srgbClr val="00B914"/>
                </a:solidFill>
                <a:latin typeface="思源黑体" charset="0"/>
                <a:ea typeface="思源黑体" charset="0"/>
              </a:rPr>
              <a:t>对公账号打款开通芯象企业版易错点</a:t>
            </a: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891" y="1621600"/>
            <a:ext cx="8379896" cy="4862327"/>
          </a:xfrm>
          <a:prstGeom prst="rect">
            <a:avLst/>
          </a:prstGeom>
        </p:spPr>
      </p:pic>
      <p:sp>
        <p:nvSpPr>
          <p:cNvPr id="5" name="文本框 4"/>
          <p:cNvSpPr txBox="1"/>
          <p:nvPr>
            <p:custDataLst>
              <p:tags r:id="rId3"/>
            </p:custDataLst>
          </p:nvPr>
        </p:nvSpPr>
        <p:spPr>
          <a:xfrm>
            <a:off x="512618" y="1661053"/>
            <a:ext cx="3015247" cy="3853056"/>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已经对公打款了后，跟客户说要哪个微信开通芯象导播的企业版，然后让那边登录芯象导播的时候微信扫码登录</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登录了之后，进入到登录个人中心，然后提供用户的</a:t>
            </a:r>
            <a:r>
              <a:rPr lang="en-US" altLang="zh-CN" b="1" dirty="0" smtClean="0">
                <a:latin typeface="思源黑体" charset="0"/>
                <a:ea typeface="思源黑体" charset="0"/>
              </a:rPr>
              <a:t>ID</a:t>
            </a:r>
            <a:r>
              <a:rPr lang="zh-CN" altLang="en-US" b="1" dirty="0" smtClean="0">
                <a:latin typeface="思源黑体" charset="0"/>
                <a:ea typeface="思源黑体" charset="0"/>
              </a:rPr>
              <a:t>  跟 绑定手机号过来</a:t>
            </a:r>
            <a:endParaRPr lang="en-US" altLang="zh-CN" b="1" dirty="0" smtClean="0">
              <a:latin typeface="思源黑体" charset="0"/>
              <a:ea typeface="思源黑体" charset="0"/>
            </a:endParaRPr>
          </a:p>
          <a:p>
            <a:pPr indent="0">
              <a:buNone/>
            </a:pPr>
            <a:r>
              <a:rPr lang="zh-CN" altLang="en-US" sz="1400" dirty="0" smtClean="0">
                <a:latin typeface="思源黑体" charset="0"/>
                <a:ea typeface="思源黑体" charset="0"/>
              </a:rPr>
              <a:t>（最好就我右边这种页面截图发过来，因为容易之前提供手机号开通出现了一个手机号绑定了两个用户芯象</a:t>
            </a:r>
            <a:r>
              <a:rPr lang="en-US" altLang="zh-CN" sz="1400" dirty="0" smtClean="0">
                <a:latin typeface="思源黑体" charset="0"/>
                <a:ea typeface="思源黑体" charset="0"/>
              </a:rPr>
              <a:t>ID</a:t>
            </a:r>
            <a:r>
              <a:rPr lang="zh-CN" altLang="en-US" sz="1400" dirty="0" smtClean="0">
                <a:latin typeface="思源黑体" charset="0"/>
                <a:ea typeface="思源黑体" charset="0"/>
              </a:rPr>
              <a:t>的情况）</a:t>
            </a:r>
            <a:endParaRPr lang="zh-CN" altLang="en-US" sz="1400"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8212505"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39.</a:t>
            </a:r>
            <a:r>
              <a:rPr lang="zh-CN" altLang="en-US" sz="3600" b="1" dirty="0">
                <a:solidFill>
                  <a:srgbClr val="00B914"/>
                </a:solidFill>
                <a:latin typeface="思源黑体" charset="0"/>
                <a:ea typeface="思源黑体" charset="0"/>
              </a:rPr>
              <a:t>摄像机画面进不来电脑芯象视频设备</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992" y="1066447"/>
            <a:ext cx="5469317" cy="5635472"/>
          </a:xfrm>
          <a:prstGeom prst="rect">
            <a:avLst/>
          </a:prstGeom>
        </p:spPr>
      </p:pic>
      <p:sp>
        <p:nvSpPr>
          <p:cNvPr id="5" name="文本框 4"/>
          <p:cNvSpPr txBox="1"/>
          <p:nvPr>
            <p:custDataLst>
              <p:tags r:id="rId3"/>
            </p:custDataLst>
          </p:nvPr>
        </p:nvSpPr>
        <p:spPr>
          <a:xfrm>
            <a:off x="1052670" y="1412811"/>
            <a:ext cx="3015247" cy="3616389"/>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核查那边有无使用采集卡，还是直接单独摄像机</a:t>
            </a:r>
            <a:r>
              <a:rPr lang="en-US" altLang="zh-CN" b="1" dirty="0" smtClean="0">
                <a:latin typeface="思源黑体" charset="0"/>
                <a:ea typeface="思源黑体" charset="0"/>
              </a:rPr>
              <a:t>HDMI</a:t>
            </a:r>
            <a:r>
              <a:rPr lang="zh-CN" altLang="en-US" b="1" dirty="0" smtClean="0">
                <a:latin typeface="思源黑体" charset="0"/>
                <a:ea typeface="思源黑体" charset="0"/>
              </a:rPr>
              <a:t>连接到电脑上</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打开</a:t>
            </a:r>
            <a:r>
              <a:rPr lang="en-US" altLang="zh-CN" b="1" dirty="0" smtClean="0">
                <a:latin typeface="思源黑体" charset="0"/>
                <a:ea typeface="思源黑体" charset="0"/>
              </a:rPr>
              <a:t>OBS</a:t>
            </a:r>
            <a:r>
              <a:rPr lang="zh-CN" altLang="en-US" b="1" dirty="0" smtClean="0">
                <a:latin typeface="思源黑体" charset="0"/>
                <a:ea typeface="思源黑体" charset="0"/>
              </a:rPr>
              <a:t>软件看看</a:t>
            </a:r>
            <a:r>
              <a:rPr lang="en-US" altLang="zh-CN" b="1" dirty="0" smtClean="0">
                <a:latin typeface="思源黑体" charset="0"/>
                <a:ea typeface="思源黑体" charset="0"/>
              </a:rPr>
              <a:t>OBS</a:t>
            </a:r>
            <a:r>
              <a:rPr lang="zh-CN" altLang="en-US" b="1" dirty="0" smtClean="0">
                <a:latin typeface="思源黑体" charset="0"/>
                <a:ea typeface="思源黑体" charset="0"/>
              </a:rPr>
              <a:t>上是否能正常添加识别到视频采集卡画面</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3.</a:t>
            </a:r>
            <a:r>
              <a:rPr lang="zh-CN" altLang="en-US" b="1" dirty="0" smtClean="0">
                <a:latin typeface="思源黑体" charset="0"/>
                <a:ea typeface="思源黑体" charset="0"/>
              </a:rPr>
              <a:t>更换一根</a:t>
            </a:r>
            <a:r>
              <a:rPr lang="en-US" altLang="zh-CN" b="1" dirty="0" smtClean="0">
                <a:latin typeface="思源黑体" charset="0"/>
                <a:ea typeface="思源黑体" charset="0"/>
              </a:rPr>
              <a:t>HDMI </a:t>
            </a:r>
            <a:r>
              <a:rPr lang="zh-CN" altLang="en-US" b="1" dirty="0" smtClean="0">
                <a:latin typeface="思源黑体" charset="0"/>
                <a:ea typeface="思源黑体" charset="0"/>
              </a:rPr>
              <a:t>的线，更换一个采集卡，或者插入电脑的接口换一个</a:t>
            </a:r>
            <a:r>
              <a:rPr lang="en-US" altLang="zh-CN" b="1" dirty="0" smtClean="0">
                <a:latin typeface="思源黑体" charset="0"/>
                <a:ea typeface="思源黑体" charset="0"/>
              </a:rPr>
              <a:t>3.0</a:t>
            </a:r>
            <a:r>
              <a:rPr lang="zh-CN" altLang="en-US" b="1" dirty="0" smtClean="0">
                <a:latin typeface="思源黑体" charset="0"/>
                <a:ea typeface="思源黑体" charset="0"/>
              </a:rPr>
              <a:t>的</a:t>
            </a:r>
            <a:r>
              <a:rPr lang="en-US" altLang="zh-CN" b="1" dirty="0" smtClean="0">
                <a:latin typeface="思源黑体" charset="0"/>
                <a:ea typeface="思源黑体" charset="0"/>
              </a:rPr>
              <a:t>USB</a:t>
            </a:r>
            <a:r>
              <a:rPr lang="zh-CN" altLang="en-US" b="1" dirty="0" smtClean="0">
                <a:latin typeface="思源黑体" charset="0"/>
                <a:ea typeface="思源黑体" charset="0"/>
              </a:rPr>
              <a:t>接口</a:t>
            </a:r>
            <a:r>
              <a:rPr lang="en-US" altLang="zh-CN" b="1" dirty="0" smtClean="0">
                <a:latin typeface="思源黑体" charset="0"/>
                <a:ea typeface="思源黑体" charset="0"/>
              </a:rPr>
              <a:t>c</a:t>
            </a: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6365845"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40.</a:t>
            </a:r>
            <a:r>
              <a:rPr lang="zh-CN" altLang="en-US" sz="3600" b="1" dirty="0">
                <a:solidFill>
                  <a:srgbClr val="00B914"/>
                </a:solidFill>
                <a:latin typeface="思源黑体" charset="0"/>
                <a:ea typeface="思源黑体" charset="0"/>
              </a:rPr>
              <a:t>芯象点录制提示不支持录制</a:t>
            </a:r>
            <a:endParaRPr lang="zh-CN" altLang="en-US" sz="36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076" y="1136072"/>
            <a:ext cx="7895924" cy="5327371"/>
          </a:xfrm>
          <a:prstGeom prst="rect">
            <a:avLst/>
          </a:prstGeom>
        </p:spPr>
      </p:pic>
      <p:sp>
        <p:nvSpPr>
          <p:cNvPr id="5" name="文本框 4"/>
          <p:cNvSpPr txBox="1"/>
          <p:nvPr>
            <p:custDataLst>
              <p:tags r:id="rId3"/>
            </p:custDataLst>
          </p:nvPr>
        </p:nvSpPr>
        <p:spPr>
          <a:xfrm>
            <a:off x="1052670" y="1412811"/>
            <a:ext cx="3015247" cy="3616389"/>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录制设置那保持的路径内存不足，点开录制右边的设置，找到录像存储位置，改成</a:t>
            </a:r>
            <a:r>
              <a:rPr lang="en-US" altLang="zh-CN" b="1" dirty="0" smtClean="0">
                <a:latin typeface="思源黑体" charset="0"/>
                <a:ea typeface="思源黑体" charset="0"/>
              </a:rPr>
              <a:t>D</a:t>
            </a:r>
            <a:r>
              <a:rPr lang="zh-CN" altLang="en-US" b="1" dirty="0" smtClean="0">
                <a:latin typeface="思源黑体" charset="0"/>
                <a:ea typeface="思源黑体" charset="0"/>
              </a:rPr>
              <a:t>盘或者其他非</a:t>
            </a:r>
            <a:r>
              <a:rPr lang="en-US" altLang="zh-CN" b="1" dirty="0" smtClean="0">
                <a:latin typeface="思源黑体" charset="0"/>
                <a:ea typeface="思源黑体" charset="0"/>
              </a:rPr>
              <a:t>C</a:t>
            </a:r>
            <a:r>
              <a:rPr lang="zh-CN" altLang="en-US" b="1" dirty="0" smtClean="0">
                <a:latin typeface="思源黑体" charset="0"/>
                <a:ea typeface="思源黑体" charset="0"/>
              </a:rPr>
              <a:t>盘（默认是</a:t>
            </a:r>
            <a:r>
              <a:rPr lang="en-US" altLang="zh-CN" b="1" dirty="0" smtClean="0">
                <a:latin typeface="思源黑体" charset="0"/>
                <a:ea typeface="思源黑体" charset="0"/>
              </a:rPr>
              <a:t>C</a:t>
            </a:r>
            <a:r>
              <a:rPr lang="zh-CN" altLang="en-US" b="1" dirty="0" smtClean="0">
                <a:latin typeface="思源黑体" charset="0"/>
                <a:ea typeface="思源黑体" charset="0"/>
              </a:rPr>
              <a:t>盘）</a:t>
            </a: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6827510" cy="1200329"/>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41.</a:t>
            </a:r>
            <a:r>
              <a:rPr lang="zh-CN" altLang="en-US" sz="3600" b="1" dirty="0">
                <a:solidFill>
                  <a:srgbClr val="00B914"/>
                </a:solidFill>
                <a:latin typeface="思源黑体" charset="0"/>
                <a:ea typeface="思源黑体" charset="0"/>
              </a:rPr>
              <a:t>如何修改字幕模板的内容文本</a:t>
            </a:r>
            <a:endParaRPr lang="zh-CN" altLang="en-US" sz="3600" b="1" dirty="0">
              <a:solidFill>
                <a:srgbClr val="00B914"/>
              </a:solidFill>
              <a:latin typeface="思源黑体" charset="0"/>
              <a:ea typeface="思源黑体" charset="0"/>
            </a:endParaRPr>
          </a:p>
          <a:p>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sp>
        <p:nvSpPr>
          <p:cNvPr id="5" name="文本框 4"/>
          <p:cNvSpPr txBox="1"/>
          <p:nvPr>
            <p:custDataLst>
              <p:tags r:id="rId2"/>
            </p:custDataLst>
          </p:nvPr>
        </p:nvSpPr>
        <p:spPr>
          <a:xfrm>
            <a:off x="1052670" y="1412811"/>
            <a:ext cx="3015247" cy="3616389"/>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先添加来源，选择动态字幕，选择好需要的自己的动态模板点击确定</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把鼠标放在字幕机位的中间，右键鼠标，点击编辑属性，或者可以点击机位下面的小齿轮设置，找到字幕文案选项</a:t>
            </a:r>
            <a:endParaRPr lang="zh-CN" altLang="en-US" b="1" dirty="0">
              <a:latin typeface="思源黑体" charset="0"/>
              <a:ea typeface="思源黑体" charset="0"/>
            </a:endParaRPr>
          </a:p>
        </p:txBody>
      </p:sp>
      <p:pic>
        <p:nvPicPr>
          <p:cNvPr id="3" name="图片 2"/>
          <p:cNvPicPr>
            <a:picLocks noChangeAspect="1"/>
          </p:cNvPicPr>
          <p:nvPr/>
        </p:nvPicPr>
        <p:blipFill>
          <a:blip r:embed="rId3"/>
          <a:stretch>
            <a:fillRect/>
          </a:stretch>
        </p:blipFill>
        <p:spPr>
          <a:xfrm>
            <a:off x="4196101" y="1412811"/>
            <a:ext cx="7702048" cy="4447662"/>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750840" cy="2308324"/>
          </a:xfrm>
          <a:prstGeom prst="rect">
            <a:avLst/>
          </a:prstGeom>
          <a:noFill/>
        </p:spPr>
        <p:txBody>
          <a:bodyPr wrap="none" rtlCol="0">
            <a:spAutoFit/>
          </a:bodyPr>
          <a:lstStyle/>
          <a:p>
            <a:r>
              <a:rPr lang="en-US" altLang="zh-CN" sz="3600" b="1" dirty="0" smtClean="0">
                <a:solidFill>
                  <a:srgbClr val="00B914"/>
                </a:solidFill>
                <a:latin typeface="思源黑体" charset="0"/>
                <a:ea typeface="思源黑体" charset="0"/>
                <a:sym typeface="+mn-ea"/>
              </a:rPr>
              <a:t>42.</a:t>
            </a:r>
            <a:r>
              <a:rPr lang="zh-CN" altLang="en-US" sz="3600" b="1" dirty="0">
                <a:solidFill>
                  <a:srgbClr val="00B914"/>
                </a:solidFill>
                <a:latin typeface="思源黑体" charset="0"/>
                <a:ea typeface="思源黑体" charset="0"/>
              </a:rPr>
              <a:t>芯象导播添加视频设备确定会闪退</a:t>
            </a:r>
            <a:endParaRPr lang="zh-CN" altLang="en-US" sz="3600" b="1" dirty="0">
              <a:solidFill>
                <a:srgbClr val="00B914"/>
              </a:solidFill>
              <a:latin typeface="思源黑体" charset="0"/>
              <a:ea typeface="思源黑体" charset="0"/>
            </a:endParaRPr>
          </a:p>
          <a:p>
            <a:endParaRPr lang="zh-CN" altLang="en-US" sz="3600" b="1" dirty="0">
              <a:solidFill>
                <a:srgbClr val="00B914"/>
              </a:solidFill>
              <a:latin typeface="思源黑体" charset="0"/>
              <a:ea typeface="思源黑体" charset="0"/>
            </a:endParaRPr>
          </a:p>
          <a:p>
            <a:endParaRPr lang="zh-CN" altLang="en-US" sz="3600" b="1" dirty="0">
              <a:solidFill>
                <a:srgbClr val="00B914"/>
              </a:solidFill>
              <a:latin typeface="思源黑体" charset="0"/>
              <a:ea typeface="思源黑体" charset="0"/>
            </a:endParaRPr>
          </a:p>
          <a:p>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sp>
        <p:nvSpPr>
          <p:cNvPr id="5" name="文本框 4"/>
          <p:cNvSpPr txBox="1"/>
          <p:nvPr>
            <p:custDataLst>
              <p:tags r:id="rId2"/>
            </p:custDataLst>
          </p:nvPr>
        </p:nvSpPr>
        <p:spPr>
          <a:xfrm>
            <a:off x="1052670" y="1412811"/>
            <a:ext cx="3015247" cy="3616389"/>
          </a:xfrm>
          <a:prstGeom prst="rect">
            <a:avLst/>
          </a:prstGeom>
          <a:noFill/>
        </p:spPr>
        <p:txBody>
          <a:bodyPr wrap="square" rtlCol="0">
            <a:noAutofit/>
          </a:bodyPr>
          <a:lstStyle/>
          <a:p>
            <a:pPr indent="0">
              <a:buNone/>
            </a:pPr>
            <a:r>
              <a:rPr lang="en-US" altLang="zh-CN" b="1" dirty="0" smtClean="0">
                <a:latin typeface="思源黑体" charset="0"/>
                <a:ea typeface="思源黑体" charset="0"/>
              </a:rPr>
              <a:t>1.</a:t>
            </a:r>
            <a:r>
              <a:rPr lang="zh-CN" altLang="en-US" b="1" dirty="0" smtClean="0">
                <a:latin typeface="思源黑体" charset="0"/>
                <a:ea typeface="思源黑体" charset="0"/>
              </a:rPr>
              <a:t>核查电脑的隐私设置，看是否摄像头的权限没打开</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2.</a:t>
            </a:r>
            <a:r>
              <a:rPr lang="zh-CN" altLang="en-US" b="1" dirty="0" smtClean="0">
                <a:latin typeface="思源黑体" charset="0"/>
                <a:ea typeface="思源黑体" charset="0"/>
              </a:rPr>
              <a:t>关闭电脑的杀毒程序那些，然后重新打开芯象导播软件，或者卸载掉当前的版本重新芯象官网重新安装</a:t>
            </a:r>
            <a:endParaRPr lang="en-US" altLang="zh-CN" b="1" dirty="0" smtClean="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smtClean="0">
                <a:latin typeface="思源黑体" charset="0"/>
                <a:ea typeface="思源黑体" charset="0"/>
              </a:rPr>
              <a:t>3.</a:t>
            </a:r>
            <a:r>
              <a:rPr lang="zh-CN" altLang="en-US" b="1" dirty="0" smtClean="0">
                <a:latin typeface="思源黑体" charset="0"/>
                <a:ea typeface="思源黑体" charset="0"/>
              </a:rPr>
              <a:t>其他未知软件跟芯象冲突，不允许芯象导播调用到摄像头（摄像机）的画面</a:t>
            </a:r>
            <a:endParaRPr lang="zh-CN" altLang="en-US" b="1" dirty="0">
              <a:latin typeface="思源黑体" charset="0"/>
              <a:ea typeface="思源黑体"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495" y="1412811"/>
            <a:ext cx="7483296" cy="4835589"/>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4043450" y="3108082"/>
            <a:ext cx="5003569" cy="1477328"/>
          </a:xfrm>
          <a:prstGeom prst="rect">
            <a:avLst/>
          </a:prstGeom>
          <a:noFill/>
        </p:spPr>
        <p:txBody>
          <a:bodyPr wrap="square" rtlCol="0">
            <a:spAutoFit/>
          </a:bodyPr>
          <a:lstStyle/>
          <a:p>
            <a:r>
              <a:rPr lang="zh-CN" altLang="en-US" sz="5400" b="1" dirty="0" smtClean="0">
                <a:solidFill>
                  <a:srgbClr val="00B914"/>
                </a:solidFill>
                <a:latin typeface="思源黑体" charset="0"/>
                <a:ea typeface="思源黑体" charset="0"/>
              </a:rPr>
              <a:t>问答</a:t>
            </a:r>
            <a:r>
              <a:rPr lang="zh-CN" altLang="en-US" sz="5400" b="1" dirty="0">
                <a:solidFill>
                  <a:srgbClr val="00B914"/>
                </a:solidFill>
                <a:latin typeface="思源黑体" charset="0"/>
                <a:ea typeface="思源黑体" charset="0"/>
              </a:rPr>
              <a:t>提问环节</a:t>
            </a:r>
            <a:endParaRPr lang="zh-CN" altLang="en-US" sz="5400" b="1" dirty="0">
              <a:solidFill>
                <a:srgbClr val="00B914"/>
              </a:solidFill>
              <a:latin typeface="思源黑体" charset="0"/>
              <a:ea typeface="思源黑体" charset="0"/>
            </a:endParaRPr>
          </a:p>
          <a:p>
            <a:pPr algn="l" fontAlgn="auto">
              <a:lnSpc>
                <a:spcPct val="100000"/>
              </a:lnSpc>
            </a:pP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9050" y="-10795"/>
            <a:ext cx="12230100" cy="6879590"/>
          </a:xfrm>
          <a:prstGeom prst="rect">
            <a:avLst/>
          </a:prstGeom>
        </p:spPr>
      </p:pic>
      <p:sp>
        <p:nvSpPr>
          <p:cNvPr id="5" name="矩形 4"/>
          <p:cNvSpPr/>
          <p:nvPr/>
        </p:nvSpPr>
        <p:spPr>
          <a:xfrm>
            <a:off x="988060" y="2948305"/>
            <a:ext cx="4827270" cy="673100"/>
          </a:xfrm>
          <a:prstGeom prst="rect">
            <a:avLst/>
          </a:prstGeom>
          <a:gradFill>
            <a:gsLst>
              <a:gs pos="0">
                <a:srgbClr val="D6EFE3"/>
              </a:gs>
              <a:gs pos="100000">
                <a:srgbClr val="F3F9FD"/>
              </a:gs>
            </a:gsLst>
            <a:lin ang="213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42340" y="1363102"/>
            <a:ext cx="5074920" cy="1568450"/>
          </a:xfrm>
          <a:prstGeom prst="rect">
            <a:avLst/>
          </a:prstGeom>
          <a:noFill/>
        </p:spPr>
        <p:txBody>
          <a:bodyPr wrap="none" rtlCol="0">
            <a:spAutoFit/>
          </a:bodyPr>
          <a:lstStyle/>
          <a:p>
            <a:pPr algn="l" fontAlgn="auto">
              <a:lnSpc>
                <a:spcPct val="100000"/>
              </a:lnSpc>
            </a:pPr>
            <a:r>
              <a:rPr lang="zh-CN" altLang="en-US" sz="9600" b="1" spc="30">
                <a:solidFill>
                  <a:srgbClr val="00B914"/>
                </a:solidFill>
                <a:uFillTx/>
                <a:latin typeface="思源黑体 CN" panose="020B0400000000000000" charset="-122"/>
                <a:ea typeface="思源黑体 CN" panose="020B0400000000000000" charset="-122"/>
                <a:cs typeface="思源黑体 CN" panose="020B0400000000000000" charset="-122"/>
                <a:sym typeface="+mn-ea"/>
              </a:rPr>
              <a:t>芯象导播</a:t>
            </a:r>
            <a:endParaRPr lang="zh-CN" altLang="en-US" sz="9600" b="1" spc="30">
              <a:solidFill>
                <a:srgbClr val="00B914"/>
              </a:solidFill>
              <a:uFillTx/>
              <a:latin typeface="思源黑体 CN" panose="020B0400000000000000" charset="-122"/>
              <a:ea typeface="思源黑体 CN" panose="020B0400000000000000" charset="-122"/>
              <a:cs typeface="思源黑体 CN" panose="020B0400000000000000" charset="-122"/>
              <a:sym typeface="+mn-ea"/>
            </a:endParaRPr>
          </a:p>
        </p:txBody>
      </p:sp>
      <p:sp>
        <p:nvSpPr>
          <p:cNvPr id="3" name="文本框 2"/>
          <p:cNvSpPr txBox="1"/>
          <p:nvPr/>
        </p:nvSpPr>
        <p:spPr>
          <a:xfrm>
            <a:off x="1267460" y="3054742"/>
            <a:ext cx="4094480" cy="460375"/>
          </a:xfrm>
          <a:prstGeom prst="rect">
            <a:avLst/>
          </a:prstGeom>
          <a:noFill/>
        </p:spPr>
        <p:txBody>
          <a:bodyPr wrap="none" rtlCol="0">
            <a:spAutoFit/>
          </a:bodyPr>
          <a:lstStyle/>
          <a:p>
            <a:pPr algn="l" fontAlgn="auto">
              <a:lnSpc>
                <a:spcPct val="100000"/>
              </a:lnSpc>
            </a:pPr>
            <a:r>
              <a:rPr lang="zh-CN" altLang="en-US" sz="2400" spc="400">
                <a:solidFill>
                  <a:srgbClr val="00B914"/>
                </a:solidFill>
                <a:uFillTx/>
                <a:latin typeface="思源黑体 CN" panose="020B0400000000000000" charset="-122"/>
                <a:ea typeface="思源黑体 CN" panose="020B0400000000000000" charset="-122"/>
                <a:cs typeface="思源黑体 CN" panose="020B0400000000000000" charset="-122"/>
                <a:sym typeface="+mn-ea"/>
              </a:rPr>
              <a:t>专业级直播从未如此简单</a:t>
            </a:r>
            <a:endParaRPr lang="zh-CN" altLang="en-US" sz="2400" spc="400">
              <a:solidFill>
                <a:srgbClr val="00B914"/>
              </a:solidFill>
              <a:uFillTx/>
              <a:latin typeface="思源黑体 CN" panose="020B0400000000000000" charset="-122"/>
              <a:ea typeface="思源黑体 CN" panose="020B0400000000000000" charset="-122"/>
              <a:cs typeface="思源黑体 CN" panose="020B0400000000000000" charset="-122"/>
              <a:sym typeface="+mn-ea"/>
            </a:endParaRPr>
          </a:p>
        </p:txBody>
      </p:sp>
      <p:pic>
        <p:nvPicPr>
          <p:cNvPr id="8" name="图片 7" descr="Fill 47"/>
          <p:cNvPicPr>
            <a:picLocks noChangeAspect="1"/>
          </p:cNvPicPr>
          <p:nvPr/>
        </p:nvPicPr>
        <p:blipFill>
          <a:blip r:embed="rId2"/>
          <a:stretch>
            <a:fillRect/>
          </a:stretch>
        </p:blipFill>
        <p:spPr>
          <a:xfrm>
            <a:off x="8213090" y="1466850"/>
            <a:ext cx="2872105" cy="201422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4775835" cy="1198880"/>
          </a:xfrm>
          <a:prstGeom prst="rect">
            <a:avLst/>
          </a:prstGeom>
          <a:noFill/>
        </p:spPr>
        <p:txBody>
          <a:bodyPr wrap="none" rtlCol="0">
            <a:spAutoFit/>
          </a:bodyPr>
          <a:lstStyle/>
          <a:p>
            <a:pPr fontAlgn="auto">
              <a:lnSpc>
                <a:spcPct val="100000"/>
              </a:lnSpc>
            </a:pPr>
            <a:r>
              <a:rPr lang="en-US" altLang="zh-CN" sz="3600" b="1" dirty="0">
                <a:solidFill>
                  <a:srgbClr val="00B914"/>
                </a:solidFill>
                <a:latin typeface="思源黑体" charset="0"/>
                <a:ea typeface="思源黑体" charset="0"/>
                <a:sym typeface="+mn-ea"/>
              </a:rPr>
              <a:t>3.</a:t>
            </a:r>
            <a:r>
              <a:rPr lang="zh-CN" altLang="en-US" sz="3600" b="1" dirty="0">
                <a:solidFill>
                  <a:srgbClr val="00B914"/>
                </a:solidFill>
                <a:latin typeface="思源黑体" charset="0"/>
                <a:ea typeface="思源黑体" charset="0"/>
                <a:sym typeface="+mn-ea"/>
              </a:rPr>
              <a:t>芯象直播无声音核查</a:t>
            </a:r>
            <a:endParaRPr lang="zh-CN" altLang="en-US" sz="3600" b="1" dirty="0">
              <a:latin typeface="思源黑体" charset="0"/>
              <a:ea typeface="思源黑体" charset="0"/>
            </a:endParaRPr>
          </a:p>
          <a:p>
            <a:pPr fontAlgn="auto">
              <a:lnSpc>
                <a:spcPct val="100000"/>
              </a:lnSpc>
            </a:pPr>
            <a:endParaRPr lang="zh-CN" altLang="en-US" sz="3600" b="1" spc="30" dirty="0">
              <a:solidFill>
                <a:srgbClr val="00B914"/>
              </a:solidFill>
              <a:latin typeface="思源黑体 CN" panose="020B0400000000000000" charset="-122"/>
              <a:ea typeface="思源黑体 CN" panose="020B0400000000000000" charset="-122"/>
              <a:cs typeface="思源黑体 CN" panose="020B0400000000000000" charset="-122"/>
              <a:sym typeface="+mn-ea"/>
            </a:endParaRPr>
          </a:p>
        </p:txBody>
      </p:sp>
      <p:sp>
        <p:nvSpPr>
          <p:cNvPr id="3" name="文本框 2"/>
          <p:cNvSpPr txBox="1"/>
          <p:nvPr>
            <p:custDataLst>
              <p:tags r:id="rId2"/>
            </p:custDataLst>
          </p:nvPr>
        </p:nvSpPr>
        <p:spPr>
          <a:xfrm>
            <a:off x="297815" y="1104900"/>
            <a:ext cx="2409825" cy="4639310"/>
          </a:xfrm>
          <a:prstGeom prst="rect">
            <a:avLst/>
          </a:prstGeom>
          <a:noFill/>
        </p:spPr>
        <p:txBody>
          <a:bodyPr wrap="square" rtlCol="0">
            <a:noAutofit/>
          </a:bodyPr>
          <a:lstStyle/>
          <a:p>
            <a:pPr indent="0">
              <a:buNone/>
            </a:pPr>
            <a:r>
              <a:rPr lang="en-US" altLang="zh-CN" b="1" dirty="0">
                <a:latin typeface="思源黑体" charset="0"/>
                <a:ea typeface="思源黑体" charset="0"/>
              </a:rPr>
              <a:t>1.</a:t>
            </a:r>
            <a:r>
              <a:rPr lang="zh-CN" altLang="en-US" b="1" dirty="0">
                <a:latin typeface="思源黑体" charset="0"/>
                <a:ea typeface="思源黑体" charset="0"/>
              </a:rPr>
              <a:t>先去核查电脑设置，声音那输入，选择对应麦克风测试音频波动是否正常</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去电脑的设置，隐私那看下麦克风权限按钮是否有开启</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3.</a:t>
            </a:r>
            <a:r>
              <a:rPr lang="zh-CN" altLang="en-US" b="1" dirty="0">
                <a:latin typeface="思源黑体" charset="0"/>
                <a:ea typeface="思源黑体" charset="0"/>
              </a:rPr>
              <a:t>检查芯象导播机位上音频波动跳动是否正常</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4.</a:t>
            </a:r>
            <a:r>
              <a:rPr lang="zh-CN" altLang="en-US" b="1" dirty="0">
                <a:latin typeface="思源黑体" charset="0"/>
                <a:ea typeface="思源黑体" charset="0"/>
              </a:rPr>
              <a:t>检查芯象导播机位的音频是否有点绿选择上它</a:t>
            </a:r>
            <a:endParaRPr lang="zh-CN" altLang="en-US" b="1" dirty="0">
              <a:latin typeface="思源黑体" charset="0"/>
              <a:ea typeface="思源黑体" charset="0"/>
            </a:endParaRPr>
          </a:p>
        </p:txBody>
      </p:sp>
      <p:pic>
        <p:nvPicPr>
          <p:cNvPr id="2" name="图片 1"/>
          <p:cNvPicPr>
            <a:picLocks noChangeAspect="1"/>
          </p:cNvPicPr>
          <p:nvPr>
            <p:custDataLst>
              <p:tags r:id="rId3"/>
            </p:custDataLst>
          </p:nvPr>
        </p:nvPicPr>
        <p:blipFill>
          <a:blip r:embed="rId4"/>
          <a:stretch>
            <a:fillRect/>
          </a:stretch>
        </p:blipFill>
        <p:spPr>
          <a:xfrm>
            <a:off x="3275965" y="1111885"/>
            <a:ext cx="4097020" cy="264160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7372985" y="1111885"/>
            <a:ext cx="4121150" cy="2674620"/>
          </a:xfrm>
          <a:prstGeom prst="rect">
            <a:avLst/>
          </a:prstGeom>
        </p:spPr>
      </p:pic>
      <p:pic>
        <p:nvPicPr>
          <p:cNvPr id="100" name="图片 99"/>
          <p:cNvPicPr/>
          <p:nvPr/>
        </p:nvPicPr>
        <p:blipFill>
          <a:blip r:embed="rId7"/>
          <a:stretch>
            <a:fillRect/>
          </a:stretch>
        </p:blipFill>
        <p:spPr>
          <a:xfrm>
            <a:off x="3275965" y="3786505"/>
            <a:ext cx="4097020" cy="2479040"/>
          </a:xfrm>
          <a:prstGeom prst="rect">
            <a:avLst/>
          </a:prstGeom>
          <a:noFill/>
          <a:ln w="9525">
            <a:noFill/>
          </a:ln>
        </p:spPr>
      </p:pic>
      <p:pic>
        <p:nvPicPr>
          <p:cNvPr id="5" name="图片 4"/>
          <p:cNvPicPr>
            <a:picLocks noChangeAspect="1"/>
          </p:cNvPicPr>
          <p:nvPr>
            <p:custDataLst>
              <p:tags r:id="rId8"/>
            </p:custDataLst>
          </p:nvPr>
        </p:nvPicPr>
        <p:blipFill>
          <a:blip r:embed="rId9"/>
          <a:stretch>
            <a:fillRect/>
          </a:stretch>
        </p:blipFill>
        <p:spPr>
          <a:xfrm>
            <a:off x="7372985" y="3786505"/>
            <a:ext cx="4190365" cy="247840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725"/>
            <a:ext cx="6610350" cy="880110"/>
          </a:xfrm>
          <a:prstGeom prst="rect">
            <a:avLst/>
          </a:prstGeom>
          <a:noFill/>
        </p:spPr>
        <p:txBody>
          <a:bodyPr wrap="none" rtlCol="0">
            <a:noAutofit/>
          </a:bodyPr>
          <a:lstStyle/>
          <a:p>
            <a:pPr algn="l"/>
            <a:r>
              <a:rPr lang="en-US" altLang="zh-CN" sz="3600" b="1" dirty="0">
                <a:solidFill>
                  <a:srgbClr val="00B914"/>
                </a:solidFill>
                <a:latin typeface="思源黑体" charset="0"/>
                <a:ea typeface="思源黑体" charset="0"/>
                <a:sym typeface="+mn-ea"/>
              </a:rPr>
              <a:t>4.</a:t>
            </a:r>
            <a:r>
              <a:rPr lang="zh-CN" altLang="en-US" sz="3600" b="1" dirty="0">
                <a:solidFill>
                  <a:srgbClr val="00B914"/>
                </a:solidFill>
                <a:latin typeface="思源黑体" charset="0"/>
                <a:ea typeface="思源黑体" charset="0"/>
                <a:sym typeface="+mn-ea"/>
              </a:rPr>
              <a:t>芯象直播声音跟画面不同步原因</a:t>
            </a:r>
            <a:endParaRPr lang="zh-CN" altLang="en-US" sz="3600" b="1" dirty="0">
              <a:solidFill>
                <a:srgbClr val="00B914"/>
              </a:solidFill>
              <a:latin typeface="思源黑体" charset="0"/>
              <a:ea typeface="思源黑体" charset="0"/>
            </a:endParaRPr>
          </a:p>
          <a:p>
            <a:pPr algn="l"/>
            <a:endParaRPr lang="zh-CN" altLang="en-US" sz="3600" b="1" spc="30" dirty="0">
              <a:solidFill>
                <a:srgbClr val="00B914"/>
              </a:solidFill>
              <a:latin typeface="思源黑体 CN" panose="020B0400000000000000" charset="-122"/>
              <a:ea typeface="思源黑体 CN" panose="020B0400000000000000" charset="-122"/>
              <a:cs typeface="思源黑体 CN" panose="020B0400000000000000" charset="-122"/>
              <a:sym typeface="+mn-ea"/>
            </a:endParaRPr>
          </a:p>
          <a:p>
            <a:pPr algn="l" fontAlgn="auto">
              <a:lnSpc>
                <a:spcPct val="100000"/>
              </a:lnSpc>
            </a:pPr>
            <a:endParaRPr lang="zh-CN" altLang="en-US" sz="3600" b="1" spc="30" dirty="0">
              <a:solidFill>
                <a:srgbClr val="00B914"/>
              </a:solidFill>
              <a:uFillTx/>
              <a:latin typeface="思源黑体 CN" panose="020B0400000000000000" charset="-122"/>
              <a:ea typeface="思源黑体 CN" panose="020B0400000000000000" charset="-122"/>
              <a:cs typeface="思源黑体 CN" panose="020B0400000000000000" charset="-122"/>
              <a:sym typeface="+mn-ea"/>
            </a:endParaRPr>
          </a:p>
        </p:txBody>
      </p:sp>
      <p:sp>
        <p:nvSpPr>
          <p:cNvPr id="3" name="文本框 2"/>
          <p:cNvSpPr txBox="1"/>
          <p:nvPr>
            <p:custDataLst>
              <p:tags r:id="rId2"/>
            </p:custDataLst>
          </p:nvPr>
        </p:nvSpPr>
        <p:spPr>
          <a:xfrm>
            <a:off x="967740" y="1517015"/>
            <a:ext cx="2409825" cy="4639310"/>
          </a:xfrm>
          <a:prstGeom prst="rect">
            <a:avLst/>
          </a:prstGeom>
          <a:noFill/>
        </p:spPr>
        <p:txBody>
          <a:bodyPr wrap="square" rtlCol="0">
            <a:noAutofit/>
          </a:bodyPr>
          <a:lstStyle/>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视频设备跟音频分开输入本身进来的声音跟画面就不同步，用音频延迟调整参数</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电脑配置不够，</a:t>
            </a:r>
            <a:r>
              <a:rPr lang="en-US" altLang="zh-CN" b="1" dirty="0">
                <a:latin typeface="思源黑体" charset="0"/>
                <a:ea typeface="思源黑体" charset="0"/>
              </a:rPr>
              <a:t>CPU </a:t>
            </a:r>
            <a:r>
              <a:rPr lang="zh-CN" altLang="en-US" b="1" dirty="0">
                <a:latin typeface="思源黑体" charset="0"/>
                <a:ea typeface="思源黑体" charset="0"/>
              </a:rPr>
              <a:t>那占用比例太高导致电脑性能丢帧，如是开了美颜，录制那些可尝试先关闭美颜，录制</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pic>
        <p:nvPicPr>
          <p:cNvPr id="2" name="图片 1"/>
          <p:cNvPicPr>
            <a:picLocks noChangeAspect="1"/>
          </p:cNvPicPr>
          <p:nvPr>
            <p:custDataLst>
              <p:tags r:id="rId3"/>
            </p:custDataLst>
          </p:nvPr>
        </p:nvPicPr>
        <p:blipFill>
          <a:blip r:embed="rId4"/>
          <a:stretch>
            <a:fillRect/>
          </a:stretch>
        </p:blipFill>
        <p:spPr>
          <a:xfrm>
            <a:off x="4607560" y="4217670"/>
            <a:ext cx="5494020" cy="253365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607560" y="1016000"/>
            <a:ext cx="5470525" cy="299847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725"/>
            <a:ext cx="7955280" cy="1002665"/>
          </a:xfrm>
          <a:prstGeom prst="rect">
            <a:avLst/>
          </a:prstGeom>
          <a:noFill/>
        </p:spPr>
        <p:txBody>
          <a:bodyPr wrap="none" rtlCol="0">
            <a:noAutofit/>
          </a:bodyPr>
          <a:lstStyle/>
          <a:p>
            <a:pPr algn="l"/>
            <a:r>
              <a:rPr lang="en-US" altLang="zh-CN" sz="3600" b="1" dirty="0">
                <a:solidFill>
                  <a:srgbClr val="00B914"/>
                </a:solidFill>
                <a:latin typeface="思源黑体" charset="0"/>
                <a:ea typeface="思源黑体" charset="0"/>
                <a:sym typeface="+mn-ea"/>
              </a:rPr>
              <a:t>5.</a:t>
            </a:r>
            <a:r>
              <a:rPr lang="zh-CN" altLang="en-US" sz="3600" b="1" dirty="0">
                <a:solidFill>
                  <a:srgbClr val="00B914"/>
                </a:solidFill>
                <a:latin typeface="思源黑体" charset="0"/>
                <a:ea typeface="思源黑体" charset="0"/>
                <a:sym typeface="+mn-ea"/>
              </a:rPr>
              <a:t>连麦中副麦听不到主麦切换的视频声音</a:t>
            </a:r>
            <a:endParaRPr lang="zh-CN" altLang="en-US" sz="3600" dirty="0">
              <a:solidFill>
                <a:srgbClr val="00B914"/>
              </a:solidFill>
              <a:latin typeface="思源黑体" charset="0"/>
              <a:ea typeface="思源黑体" charset="0"/>
            </a:endParaRPr>
          </a:p>
          <a:p>
            <a:endParaRPr lang="zh-CN" altLang="en-US" sz="3600" b="1" spc="30" dirty="0">
              <a:solidFill>
                <a:srgbClr val="00B914"/>
              </a:solidFill>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3597275" y="1453515"/>
            <a:ext cx="8466672" cy="4767176"/>
          </a:xfrm>
          <a:prstGeom prst="rect">
            <a:avLst/>
          </a:prstGeom>
        </p:spPr>
      </p:pic>
      <p:sp>
        <p:nvSpPr>
          <p:cNvPr id="3" name="文本框 2"/>
          <p:cNvSpPr txBox="1"/>
          <p:nvPr>
            <p:custDataLst>
              <p:tags r:id="rId3"/>
            </p:custDataLst>
          </p:nvPr>
        </p:nvSpPr>
        <p:spPr>
          <a:xfrm>
            <a:off x="777240" y="1308100"/>
            <a:ext cx="2298700" cy="3481705"/>
          </a:xfrm>
          <a:prstGeom prst="rect">
            <a:avLst/>
          </a:prstGeom>
          <a:noFill/>
        </p:spPr>
        <p:txBody>
          <a:bodyPr wrap="square" rtlCol="0">
            <a:noAutofit/>
          </a:bodyPr>
          <a:lstStyle/>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主麦的电脑芯象导播找到发起会议，然后选择声音设置对应播放的视频机位</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主麦控制什么画面跟声音传回到副麦，一般默认是麦克风选项，</a:t>
            </a:r>
            <a:r>
              <a:rPr lang="zh-CN" altLang="en-US" b="1" dirty="0">
                <a:latin typeface="思源黑体" charset="0"/>
                <a:ea typeface="思源黑体" charset="0"/>
                <a:sym typeface="+mn-ea"/>
              </a:rPr>
              <a:t>需要手动人为设置</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967740" y="212482"/>
            <a:ext cx="7530465" cy="1198880"/>
          </a:xfrm>
          <a:prstGeom prst="rect">
            <a:avLst/>
          </a:prstGeom>
          <a:noFill/>
        </p:spPr>
        <p:txBody>
          <a:bodyPr wrap="none" rtlCol="0">
            <a:spAutoFit/>
          </a:bodyPr>
          <a:lstStyle/>
          <a:p>
            <a:pPr algn="l"/>
            <a:r>
              <a:rPr lang="en-US" altLang="zh-CN" sz="3600" b="1" dirty="0">
                <a:solidFill>
                  <a:srgbClr val="00B914"/>
                </a:solidFill>
                <a:latin typeface="思源黑体" charset="0"/>
                <a:ea typeface="思源黑体" charset="0"/>
                <a:sym typeface="+mn-ea"/>
              </a:rPr>
              <a:t>6.</a:t>
            </a:r>
            <a:r>
              <a:rPr lang="zh-CN" altLang="en-US" sz="3600" b="1" dirty="0">
                <a:solidFill>
                  <a:srgbClr val="00B914"/>
                </a:solidFill>
                <a:latin typeface="思源黑体" charset="0"/>
                <a:ea typeface="思源黑体" charset="0"/>
                <a:sym typeface="+mn-ea"/>
              </a:rPr>
              <a:t>芯象虚拟输出都抖音有画面无声音</a:t>
            </a:r>
            <a:endParaRPr lang="zh-CN" altLang="en-US" sz="3600" b="1" dirty="0">
              <a:solidFill>
                <a:srgbClr val="00B914"/>
              </a:solidFill>
              <a:latin typeface="思源黑体" charset="0"/>
              <a:ea typeface="思源黑体" charset="0"/>
            </a:endParaRPr>
          </a:p>
          <a:p>
            <a:endParaRPr lang="zh-CN" altLang="en-US" sz="3600" b="1" spc="30" dirty="0">
              <a:solidFill>
                <a:srgbClr val="00B914"/>
              </a:solidFill>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3653790" y="1411605"/>
            <a:ext cx="8316537" cy="5439144"/>
          </a:xfrm>
          <a:prstGeom prst="rect">
            <a:avLst/>
          </a:prstGeom>
        </p:spPr>
      </p:pic>
      <p:sp>
        <p:nvSpPr>
          <p:cNvPr id="3" name="文本框 2"/>
          <p:cNvSpPr txBox="1"/>
          <p:nvPr>
            <p:custDataLst>
              <p:tags r:id="rId3"/>
            </p:custDataLst>
          </p:nvPr>
        </p:nvSpPr>
        <p:spPr>
          <a:xfrm>
            <a:off x="967740" y="1127760"/>
            <a:ext cx="2298700" cy="5135880"/>
          </a:xfrm>
          <a:prstGeom prst="rect">
            <a:avLst/>
          </a:prstGeom>
          <a:noFill/>
        </p:spPr>
        <p:txBody>
          <a:bodyPr wrap="square" rtlCol="0">
            <a:noAutofit/>
          </a:bodyPr>
          <a:lstStyle/>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直播伴侣添加直播画面选择采集那个方式选项</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然后选择</a:t>
            </a:r>
            <a:r>
              <a:rPr lang="en-US" altLang="zh-CN" b="1" dirty="0">
                <a:latin typeface="思源黑体" charset="0"/>
                <a:ea typeface="思源黑体" charset="0"/>
              </a:rPr>
              <a:t>sinsam video</a:t>
            </a:r>
            <a:r>
              <a:rPr lang="zh-CN" altLang="en-US" b="1" dirty="0">
                <a:latin typeface="思源黑体" charset="0"/>
                <a:ea typeface="思源黑体" charset="0"/>
              </a:rPr>
              <a:t>，下面有一个勾选自定义音频设备，然后选择</a:t>
            </a:r>
            <a:r>
              <a:rPr lang="en-US" altLang="zh-CN" b="1" dirty="0">
                <a:latin typeface="思源黑体" charset="0"/>
                <a:ea typeface="思源黑体" charset="0"/>
              </a:rPr>
              <a:t>sinsam audio</a:t>
            </a:r>
            <a:endParaRPr lang="en-US" altLang="zh-CN" b="1" dirty="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3.</a:t>
            </a:r>
            <a:r>
              <a:rPr lang="zh-CN" altLang="en-US" b="1" dirty="0">
                <a:latin typeface="思源黑体" charset="0"/>
                <a:ea typeface="思源黑体" charset="0"/>
              </a:rPr>
              <a:t>一些选项采集方式然后视频采集信号选择</a:t>
            </a:r>
            <a:r>
              <a:rPr lang="en-US" altLang="zh-CN" b="1" dirty="0">
                <a:latin typeface="思源黑体" charset="0"/>
                <a:ea typeface="思源黑体" charset="0"/>
              </a:rPr>
              <a:t>sinsam video </a:t>
            </a:r>
            <a:r>
              <a:rPr lang="zh-CN" altLang="en-US" b="1" dirty="0">
                <a:latin typeface="思源黑体" charset="0"/>
                <a:ea typeface="思源黑体" charset="0"/>
              </a:rPr>
              <a:t>是红色感叹号选择不上，这种只能换回到摄像头方式选项，声音要另外想办法</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编组备份"/>
          <p:cNvPicPr>
            <a:picLocks noChangeAspect="1"/>
          </p:cNvPicPr>
          <p:nvPr/>
        </p:nvPicPr>
        <p:blipFill>
          <a:blip r:embed="rId1"/>
          <a:stretch>
            <a:fillRect/>
          </a:stretch>
        </p:blipFill>
        <p:spPr>
          <a:xfrm>
            <a:off x="10652760" y="298450"/>
            <a:ext cx="1089025" cy="473710"/>
          </a:xfrm>
          <a:prstGeom prst="rect">
            <a:avLst/>
          </a:prstGeom>
        </p:spPr>
      </p:pic>
      <p:sp>
        <p:nvSpPr>
          <p:cNvPr id="21" name="文本框 20"/>
          <p:cNvSpPr txBox="1"/>
          <p:nvPr/>
        </p:nvSpPr>
        <p:spPr>
          <a:xfrm>
            <a:off x="477520" y="212482"/>
            <a:ext cx="9825990" cy="645160"/>
          </a:xfrm>
          <a:prstGeom prst="rect">
            <a:avLst/>
          </a:prstGeom>
          <a:noFill/>
        </p:spPr>
        <p:txBody>
          <a:bodyPr wrap="none" rtlCol="0">
            <a:spAutoFit/>
          </a:bodyPr>
          <a:lstStyle/>
          <a:p>
            <a:pPr algn="l" fontAlgn="auto">
              <a:lnSpc>
                <a:spcPct val="100000"/>
              </a:lnSpc>
            </a:pPr>
            <a:r>
              <a:rPr lang="en-US" altLang="zh-CN" sz="3600" b="1" dirty="0">
                <a:solidFill>
                  <a:srgbClr val="00B914"/>
                </a:solidFill>
                <a:latin typeface="思源黑体" charset="0"/>
                <a:ea typeface="思源黑体" charset="0"/>
                <a:sym typeface="+mn-ea"/>
              </a:rPr>
              <a:t>7.</a:t>
            </a:r>
            <a:r>
              <a:rPr lang="zh-CN" altLang="en-US" sz="3600" b="1" dirty="0">
                <a:solidFill>
                  <a:srgbClr val="00B914"/>
                </a:solidFill>
                <a:latin typeface="思源黑体" charset="0"/>
                <a:ea typeface="思源黑体" charset="0"/>
                <a:sym typeface="+mn-ea"/>
              </a:rPr>
              <a:t>芯象虚拟输出到视频号，腾讯会议无声音方案</a:t>
            </a:r>
            <a:endParaRPr lang="zh-CN" altLang="en-US" sz="3600" b="1" spc="30" dirty="0">
              <a:solidFill>
                <a:srgbClr val="00B914"/>
              </a:solidFill>
              <a:uFillTx/>
              <a:latin typeface="思源黑体" charset="0"/>
              <a:ea typeface="思源黑体" charset="0"/>
              <a:cs typeface="思源黑体 CN" panose="020B0400000000000000" charset="-122"/>
              <a:sym typeface="+mn-ea"/>
            </a:endParaRPr>
          </a:p>
        </p:txBody>
      </p:sp>
      <p:pic>
        <p:nvPicPr>
          <p:cNvPr id="2" name="图片 1"/>
          <p:cNvPicPr>
            <a:picLocks noChangeAspect="1"/>
          </p:cNvPicPr>
          <p:nvPr/>
        </p:nvPicPr>
        <p:blipFill>
          <a:blip r:embed="rId2"/>
          <a:stretch>
            <a:fillRect/>
          </a:stretch>
        </p:blipFill>
        <p:spPr>
          <a:xfrm>
            <a:off x="120650" y="3145790"/>
            <a:ext cx="5756910" cy="3303270"/>
          </a:xfrm>
          <a:prstGeom prst="rect">
            <a:avLst/>
          </a:prstGeom>
        </p:spPr>
      </p:pic>
      <p:sp>
        <p:nvSpPr>
          <p:cNvPr id="4" name="文本框 3"/>
          <p:cNvSpPr txBox="1"/>
          <p:nvPr>
            <p:custDataLst>
              <p:tags r:id="rId3"/>
            </p:custDataLst>
          </p:nvPr>
        </p:nvSpPr>
        <p:spPr>
          <a:xfrm>
            <a:off x="477520" y="1246505"/>
            <a:ext cx="4490085" cy="1764665"/>
          </a:xfrm>
          <a:prstGeom prst="rect">
            <a:avLst/>
          </a:prstGeom>
          <a:noFill/>
        </p:spPr>
        <p:txBody>
          <a:bodyPr wrap="square" rtlCol="0">
            <a:noAutofit/>
          </a:bodyPr>
          <a:lstStyle/>
          <a:p>
            <a:pPr indent="0">
              <a:buNone/>
            </a:pPr>
            <a:r>
              <a:rPr lang="zh-CN" altLang="en-US" b="1" dirty="0">
                <a:latin typeface="思源黑体" charset="0"/>
                <a:ea typeface="思源黑体" charset="0"/>
              </a:rPr>
              <a:t>芯象虚拟输出画面到视频号开播工具</a:t>
            </a:r>
            <a:endParaRPr lang="zh-CN" altLang="en-US" b="1" dirty="0">
              <a:latin typeface="思源黑体" charset="0"/>
              <a:ea typeface="思源黑体" charset="0"/>
            </a:endParaRPr>
          </a:p>
          <a:p>
            <a:pPr indent="0">
              <a:buNone/>
            </a:pP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电脑芯象导播主音量音频的监听打开</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视频号开播工具上麦克风关闭，声音选项那栏选择电脑扬声器选项</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pic>
        <p:nvPicPr>
          <p:cNvPr id="6" name="图片 5"/>
          <p:cNvPicPr>
            <a:picLocks noChangeAspect="1"/>
          </p:cNvPicPr>
          <p:nvPr/>
        </p:nvPicPr>
        <p:blipFill>
          <a:blip r:embed="rId4"/>
          <a:stretch>
            <a:fillRect/>
          </a:stretch>
        </p:blipFill>
        <p:spPr>
          <a:xfrm>
            <a:off x="6435090" y="3145790"/>
            <a:ext cx="5756910" cy="3303270"/>
          </a:xfrm>
          <a:prstGeom prst="rect">
            <a:avLst/>
          </a:prstGeom>
        </p:spPr>
      </p:pic>
      <p:sp>
        <p:nvSpPr>
          <p:cNvPr id="7" name="文本框 6"/>
          <p:cNvSpPr txBox="1"/>
          <p:nvPr>
            <p:custDataLst>
              <p:tags r:id="rId5"/>
            </p:custDataLst>
          </p:nvPr>
        </p:nvSpPr>
        <p:spPr>
          <a:xfrm>
            <a:off x="6780530" y="1246505"/>
            <a:ext cx="4490085" cy="1638300"/>
          </a:xfrm>
          <a:prstGeom prst="rect">
            <a:avLst/>
          </a:prstGeom>
          <a:noFill/>
        </p:spPr>
        <p:txBody>
          <a:bodyPr wrap="square" rtlCol="0">
            <a:noAutofit/>
          </a:bodyPr>
          <a:lstStyle/>
          <a:p>
            <a:pPr indent="0">
              <a:buNone/>
            </a:pPr>
            <a:r>
              <a:rPr lang="zh-CN" altLang="en-US" b="1" dirty="0">
                <a:latin typeface="思源黑体" charset="0"/>
                <a:ea typeface="思源黑体" charset="0"/>
              </a:rPr>
              <a:t>芯象虚拟输出到腾讯会议</a:t>
            </a:r>
            <a:endParaRPr lang="en-US" altLang="zh-CN" b="1" dirty="0">
              <a:latin typeface="思源黑体" charset="0"/>
              <a:ea typeface="思源黑体" charset="0"/>
            </a:endParaRPr>
          </a:p>
          <a:p>
            <a:pPr indent="0">
              <a:buNone/>
            </a:pPr>
            <a:r>
              <a:rPr lang="en-US" altLang="zh-CN" b="1" dirty="0">
                <a:latin typeface="思源黑体" charset="0"/>
                <a:ea typeface="思源黑体" charset="0"/>
              </a:rPr>
              <a:t>1.</a:t>
            </a:r>
            <a:r>
              <a:rPr lang="zh-CN" altLang="en-US" b="1" dirty="0">
                <a:latin typeface="思源黑体" charset="0"/>
                <a:ea typeface="思源黑体" charset="0"/>
              </a:rPr>
              <a:t>电脑芯象导播主音量音频的监听打开</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r>
              <a:rPr lang="en-US" altLang="zh-CN" b="1" dirty="0">
                <a:latin typeface="思源黑体" charset="0"/>
                <a:ea typeface="思源黑体" charset="0"/>
              </a:rPr>
              <a:t>2.</a:t>
            </a:r>
            <a:r>
              <a:rPr lang="zh-CN" altLang="en-US" b="1" dirty="0">
                <a:latin typeface="思源黑体" charset="0"/>
                <a:ea typeface="思源黑体" charset="0"/>
              </a:rPr>
              <a:t>腾讯会议声音选项选择扬声器（选择麦克风选项那栏选择默认）</a:t>
            </a: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a:p>
            <a:pPr indent="0">
              <a:buNone/>
            </a:pPr>
            <a:endParaRPr lang="zh-CN" altLang="en-US" b="1" dirty="0">
              <a:latin typeface="思源黑体" charset="0"/>
              <a:ea typeface="思源黑体"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PP_MARK_KEY" val="ba8e824b-3c9c-4a11-a308-e15d61b3bb9f"/>
  <p:tag name="COMMONDATA" val="eyJoZGlkIjoiMmI4NWMxNDhmNzllMGVlODY3ODAxMTM3ODU0ODg3NGMifQ=="/>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UNIT_PLACING_PICTURE_USER_VIEWPORT" val="{&quot;height&quot;:746,&quot;width&quot;:1715}"/>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UNIT_PLACING_PICTURE_USER_VIEWPORT" val="{&quot;height&quot;:1888,&quot;width&quot;:11097}"/>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5556</Words>
  <Application>WPS 演示</Application>
  <PresentationFormat>宽屏</PresentationFormat>
  <Paragraphs>675</Paragraphs>
  <Slides>46</Slides>
  <Notes>45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46</vt:i4>
      </vt:variant>
    </vt:vector>
  </HeadingPairs>
  <TitlesOfParts>
    <vt:vector size="57" baseType="lpstr">
      <vt:lpstr>Arial</vt:lpstr>
      <vt:lpstr>宋体</vt:lpstr>
      <vt:lpstr>Wingdings</vt:lpstr>
      <vt:lpstr>思源黑体 CN</vt:lpstr>
      <vt:lpstr>黑体</vt:lpstr>
      <vt:lpstr>思源黑体</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liyaoru</dc:creator>
  <cp:lastModifiedBy>微赞-同城泡泡蓝鲸（在线）</cp:lastModifiedBy>
  <cp:revision>167</cp:revision>
  <dcterms:created xsi:type="dcterms:W3CDTF">2022-12-01T09:53:00Z</dcterms:created>
  <dcterms:modified xsi:type="dcterms:W3CDTF">2023-02-10T05:10:42Z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523F08865F2D44268AB1BB92B8502F35</vt:lpwstr>
  </property>
</Properties>
</file>